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55"/>
  </p:notesMasterIdLst>
  <p:sldIdLst>
    <p:sldId id="258" r:id="rId2"/>
    <p:sldId id="259" r:id="rId3"/>
    <p:sldId id="260" r:id="rId4"/>
    <p:sldId id="330" r:id="rId5"/>
    <p:sldId id="332" r:id="rId6"/>
    <p:sldId id="333" r:id="rId7"/>
    <p:sldId id="320" r:id="rId8"/>
    <p:sldId id="269" r:id="rId9"/>
    <p:sldId id="335" r:id="rId10"/>
    <p:sldId id="336" r:id="rId11"/>
    <p:sldId id="391" r:id="rId12"/>
    <p:sldId id="337" r:id="rId13"/>
    <p:sldId id="399" r:id="rId14"/>
    <p:sldId id="338" r:id="rId15"/>
    <p:sldId id="347" r:id="rId16"/>
    <p:sldId id="400" r:id="rId17"/>
    <p:sldId id="348" r:id="rId18"/>
    <p:sldId id="346" r:id="rId19"/>
    <p:sldId id="343" r:id="rId20"/>
    <p:sldId id="382" r:id="rId21"/>
    <p:sldId id="385" r:id="rId22"/>
    <p:sldId id="383" r:id="rId23"/>
    <p:sldId id="384" r:id="rId24"/>
    <p:sldId id="349" r:id="rId25"/>
    <p:sldId id="350" r:id="rId26"/>
    <p:sldId id="351" r:id="rId27"/>
    <p:sldId id="353" r:id="rId28"/>
    <p:sldId id="352" r:id="rId29"/>
    <p:sldId id="354" r:id="rId30"/>
    <p:sldId id="401" r:id="rId31"/>
    <p:sldId id="367" r:id="rId32"/>
    <p:sldId id="376" r:id="rId33"/>
    <p:sldId id="380" r:id="rId34"/>
    <p:sldId id="377" r:id="rId35"/>
    <p:sldId id="378" r:id="rId36"/>
    <p:sldId id="368" r:id="rId37"/>
    <p:sldId id="379" r:id="rId38"/>
    <p:sldId id="369" r:id="rId39"/>
    <p:sldId id="394" r:id="rId40"/>
    <p:sldId id="397" r:id="rId41"/>
    <p:sldId id="398" r:id="rId42"/>
    <p:sldId id="356" r:id="rId43"/>
    <p:sldId id="386" r:id="rId44"/>
    <p:sldId id="388" r:id="rId45"/>
    <p:sldId id="387" r:id="rId46"/>
    <p:sldId id="402" r:id="rId47"/>
    <p:sldId id="389" r:id="rId48"/>
    <p:sldId id="357" r:id="rId49"/>
    <p:sldId id="358" r:id="rId50"/>
    <p:sldId id="364" r:id="rId51"/>
    <p:sldId id="390" r:id="rId52"/>
    <p:sldId id="361" r:id="rId53"/>
    <p:sldId id="316" r:id="rId54"/>
  </p:sldIdLst>
  <p:sldSz cx="9144000" cy="5143500" type="screen16x9"/>
  <p:notesSz cx="6858000" cy="9144000"/>
  <p:defaultTextStyle>
    <a:defPPr>
      <a:defRPr lang="zh-CN"/>
    </a:defPPr>
    <a:lvl1pPr algn="l" rtl="0" fontAlgn="base">
      <a:spcBef>
        <a:spcPct val="0"/>
      </a:spcBef>
      <a:spcAft>
        <a:spcPct val="0"/>
      </a:spcAft>
      <a:defRPr sz="3200" b="1" kern="1200">
        <a:solidFill>
          <a:schemeClr val="tx1"/>
        </a:solidFill>
        <a:latin typeface="黑体" pitchFamily="2" charset="-122"/>
        <a:ea typeface="黑体" pitchFamily="2" charset="-122"/>
        <a:cs typeface="+mn-cs"/>
      </a:defRPr>
    </a:lvl1pPr>
    <a:lvl2pPr marL="457200" algn="l" rtl="0" fontAlgn="base">
      <a:spcBef>
        <a:spcPct val="0"/>
      </a:spcBef>
      <a:spcAft>
        <a:spcPct val="0"/>
      </a:spcAft>
      <a:defRPr sz="3200" b="1" kern="1200">
        <a:solidFill>
          <a:schemeClr val="tx1"/>
        </a:solidFill>
        <a:latin typeface="黑体" pitchFamily="2" charset="-122"/>
        <a:ea typeface="黑体" pitchFamily="2" charset="-122"/>
        <a:cs typeface="+mn-cs"/>
      </a:defRPr>
    </a:lvl2pPr>
    <a:lvl3pPr marL="914400" algn="l" rtl="0" fontAlgn="base">
      <a:spcBef>
        <a:spcPct val="0"/>
      </a:spcBef>
      <a:spcAft>
        <a:spcPct val="0"/>
      </a:spcAft>
      <a:defRPr sz="3200" b="1" kern="1200">
        <a:solidFill>
          <a:schemeClr val="tx1"/>
        </a:solidFill>
        <a:latin typeface="黑体" pitchFamily="2" charset="-122"/>
        <a:ea typeface="黑体" pitchFamily="2" charset="-122"/>
        <a:cs typeface="+mn-cs"/>
      </a:defRPr>
    </a:lvl3pPr>
    <a:lvl4pPr marL="1371600" algn="l" rtl="0" fontAlgn="base">
      <a:spcBef>
        <a:spcPct val="0"/>
      </a:spcBef>
      <a:spcAft>
        <a:spcPct val="0"/>
      </a:spcAft>
      <a:defRPr sz="3200" b="1" kern="1200">
        <a:solidFill>
          <a:schemeClr val="tx1"/>
        </a:solidFill>
        <a:latin typeface="黑体" pitchFamily="2" charset="-122"/>
        <a:ea typeface="黑体" pitchFamily="2" charset="-122"/>
        <a:cs typeface="+mn-cs"/>
      </a:defRPr>
    </a:lvl4pPr>
    <a:lvl5pPr marL="1828800" algn="l" rtl="0" fontAlgn="base">
      <a:spcBef>
        <a:spcPct val="0"/>
      </a:spcBef>
      <a:spcAft>
        <a:spcPct val="0"/>
      </a:spcAft>
      <a:defRPr sz="3200" b="1" kern="1200">
        <a:solidFill>
          <a:schemeClr val="tx1"/>
        </a:solidFill>
        <a:latin typeface="黑体" pitchFamily="2" charset="-122"/>
        <a:ea typeface="黑体" pitchFamily="2" charset="-122"/>
        <a:cs typeface="+mn-cs"/>
      </a:defRPr>
    </a:lvl5pPr>
    <a:lvl6pPr marL="2286000" algn="l" defTabSz="914400" rtl="0" eaLnBrk="1" latinLnBrk="0" hangingPunct="1">
      <a:defRPr sz="3200" b="1" kern="1200">
        <a:solidFill>
          <a:schemeClr val="tx1"/>
        </a:solidFill>
        <a:latin typeface="黑体" pitchFamily="2" charset="-122"/>
        <a:ea typeface="黑体" pitchFamily="2" charset="-122"/>
        <a:cs typeface="+mn-cs"/>
      </a:defRPr>
    </a:lvl6pPr>
    <a:lvl7pPr marL="2743200" algn="l" defTabSz="914400" rtl="0" eaLnBrk="1" latinLnBrk="0" hangingPunct="1">
      <a:defRPr sz="3200" b="1" kern="1200">
        <a:solidFill>
          <a:schemeClr val="tx1"/>
        </a:solidFill>
        <a:latin typeface="黑体" pitchFamily="2" charset="-122"/>
        <a:ea typeface="黑体" pitchFamily="2" charset="-122"/>
        <a:cs typeface="+mn-cs"/>
      </a:defRPr>
    </a:lvl7pPr>
    <a:lvl8pPr marL="3200400" algn="l" defTabSz="914400" rtl="0" eaLnBrk="1" latinLnBrk="0" hangingPunct="1">
      <a:defRPr sz="3200" b="1" kern="1200">
        <a:solidFill>
          <a:schemeClr val="tx1"/>
        </a:solidFill>
        <a:latin typeface="黑体" pitchFamily="2" charset="-122"/>
        <a:ea typeface="黑体" pitchFamily="2" charset="-122"/>
        <a:cs typeface="+mn-cs"/>
      </a:defRPr>
    </a:lvl8pPr>
    <a:lvl9pPr marL="3657600" algn="l" defTabSz="914400" rtl="0" eaLnBrk="1" latinLnBrk="0" hangingPunct="1">
      <a:defRPr sz="3200" b="1" kern="1200">
        <a:solidFill>
          <a:schemeClr val="tx1"/>
        </a:solidFill>
        <a:latin typeface="黑体" pitchFamily="2" charset="-122"/>
        <a:ea typeface="黑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3D55CF"/>
    <a:srgbClr val="F5D651"/>
    <a:srgbClr val="F5BA51"/>
    <a:srgbClr val="F1A213"/>
    <a:srgbClr val="FAC914"/>
    <a:srgbClr val="F2A61C"/>
    <a:srgbClr val="FF33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053" autoAdjust="0"/>
    <p:restoredTop sz="94660"/>
  </p:normalViewPr>
  <p:slideViewPr>
    <p:cSldViewPr>
      <p:cViewPr>
        <p:scale>
          <a:sx n="100" d="100"/>
          <a:sy n="100" d="100"/>
        </p:scale>
        <p:origin x="-402" y="6"/>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b="0">
                <a:latin typeface="Arial" charset="0"/>
                <a:ea typeface="宋体" charset="-122"/>
              </a:defRPr>
            </a:lvl1pPr>
          </a:lstStyle>
          <a:p>
            <a:pPr>
              <a:defRPr/>
            </a:pPr>
            <a:endParaRPr lang="zh-CN" altLang="en-US"/>
          </a:p>
        </p:txBody>
      </p:sp>
      <p:sp>
        <p:nvSpPr>
          <p:cNvPr id="768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b="0">
                <a:latin typeface="Arial" charset="0"/>
                <a:ea typeface="宋体" charset="-122"/>
              </a:defRPr>
            </a:lvl1pPr>
          </a:lstStyle>
          <a:p>
            <a:pPr>
              <a:defRPr/>
            </a:pPr>
            <a:fld id="{45FA3B3A-CA80-4149-B99F-0101E196C593}" type="datetimeFigureOut">
              <a:rPr lang="zh-CN" altLang="en-US"/>
              <a:pPr>
                <a:defRPr/>
              </a:pPr>
              <a:t>2016/7/11</a:t>
            </a:fld>
            <a:endParaRPr lang="en-US" altLang="zh-CN"/>
          </a:p>
        </p:txBody>
      </p:sp>
      <p:sp>
        <p:nvSpPr>
          <p:cNvPr id="1434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b="0">
                <a:latin typeface="Arial" charset="0"/>
                <a:ea typeface="宋体" charset="-122"/>
              </a:defRPr>
            </a:lvl1pPr>
          </a:lstStyle>
          <a:p>
            <a:pPr>
              <a:defRPr/>
            </a:pPr>
            <a:endParaRPr lang="en-US" altLang="zh-CN"/>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b="0">
                <a:latin typeface="Arial" charset="0"/>
                <a:ea typeface="宋体" charset="-122"/>
              </a:defRPr>
            </a:lvl1pPr>
          </a:lstStyle>
          <a:p>
            <a:pPr>
              <a:defRPr/>
            </a:pPr>
            <a:fld id="{388400B2-A4F5-48D1-B223-BBDBABD995D9}"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宋体" charset="-122"/>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宋体" charset="-122"/>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宋体" charset="-122"/>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宋体" charset="-122"/>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0B307C26-BF2D-4704-A5B6-8D57D38A45B1}" type="datetime1">
              <a:rPr lang="zh-CN" altLang="en-US" smtClean="0"/>
              <a:t>2016/7/11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431CBA0C-A5D2-4383-9F56-49C279D1BD13}"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4DCBFA7-A492-4779-AAF8-971A2BF3CCCE}" type="datetime1">
              <a:rPr lang="zh-CN" altLang="en-US" smtClean="0"/>
              <a:t>2016/7/11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8E53D4F6-E1EC-47B2-B9D0-2E92E4D6A33C}"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26C2357-8390-4896-BA73-EF0AA67FAA34}" type="datetime1">
              <a:rPr lang="zh-CN" altLang="en-US" smtClean="0"/>
              <a:t>2016/7/11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51350B7B-AF4B-46FC-952B-7AF3DCEC7BE3}"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7CE05E5-2BA5-412A-9C98-3EDC0744A684}" type="datetime1">
              <a:rPr lang="zh-CN" altLang="en-US" smtClean="0"/>
              <a:t>2016/7/11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CAEC7859-D912-4F21-85F3-445B83B236B6}"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8EB63E52-D6B4-4CFF-B6E0-7208EBD0CFEB}" type="datetime1">
              <a:rPr lang="zh-CN" altLang="en-US" smtClean="0"/>
              <a:t>2016/7/11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pPr>
              <a:defRPr/>
            </a:pPr>
            <a:fld id="{79AC1275-36D6-4DFE-BD23-DB962907E62D}"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E2F71AD4-F673-47DF-B1F0-E2A9CEE3E527}" type="datetime1">
              <a:rPr lang="zh-CN" altLang="en-US" smtClean="0"/>
              <a:t>2016/7/11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pPr>
              <a:defRPr/>
            </a:pPr>
            <a:fld id="{7881601A-A835-4B90-84B9-BB8247542733}"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EB711473-F74A-4E90-8BC1-108341AF1993}" type="datetime1">
              <a:rPr lang="zh-CN" altLang="en-US" smtClean="0"/>
              <a:t>2016/7/11</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en-US" altLang="zh-CN"/>
          </a:p>
        </p:txBody>
      </p:sp>
      <p:sp>
        <p:nvSpPr>
          <p:cNvPr id="9" name="灯片编号占位符 5"/>
          <p:cNvSpPr>
            <a:spLocks noGrp="1"/>
          </p:cNvSpPr>
          <p:nvPr>
            <p:ph type="sldNum" sz="quarter" idx="12"/>
          </p:nvPr>
        </p:nvSpPr>
        <p:spPr/>
        <p:txBody>
          <a:bodyPr/>
          <a:lstStyle>
            <a:lvl1pPr>
              <a:defRPr/>
            </a:lvl1pPr>
          </a:lstStyle>
          <a:p>
            <a:pPr>
              <a:defRPr/>
            </a:pPr>
            <a:fld id="{39179563-EE72-4F86-AA7B-363870F05E8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2413CDC6-C543-47FB-BB4A-538B8B6E4354}" type="datetime1">
              <a:rPr lang="zh-CN" altLang="en-US" smtClean="0"/>
              <a:t>2016/7/11</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en-US" altLang="zh-CN"/>
          </a:p>
        </p:txBody>
      </p:sp>
      <p:sp>
        <p:nvSpPr>
          <p:cNvPr id="5" name="灯片编号占位符 5"/>
          <p:cNvSpPr>
            <a:spLocks noGrp="1"/>
          </p:cNvSpPr>
          <p:nvPr>
            <p:ph type="sldNum" sz="quarter" idx="12"/>
          </p:nvPr>
        </p:nvSpPr>
        <p:spPr/>
        <p:txBody>
          <a:bodyPr/>
          <a:lstStyle>
            <a:lvl1pPr>
              <a:defRPr/>
            </a:lvl1pPr>
          </a:lstStyle>
          <a:p>
            <a:pPr>
              <a:defRPr/>
            </a:pPr>
            <a:fld id="{275A8916-BE19-41EE-93CF-310B6818BA6D}"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2476675-1534-4D3E-AE9E-B535C607D963}" type="datetime1">
              <a:rPr lang="zh-CN" altLang="en-US" smtClean="0"/>
              <a:t>2016/7/11</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p:txBody>
          <a:bodyPr/>
          <a:lstStyle>
            <a:lvl1pPr>
              <a:defRPr/>
            </a:lvl1pPr>
          </a:lstStyle>
          <a:p>
            <a:pPr>
              <a:defRPr/>
            </a:pPr>
            <a:fld id="{515509F9-B6A6-4A98-B23D-C9110DC7ACDA}"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4EB2F13A-ABCA-4B83-AC01-636110666B25}" type="datetime1">
              <a:rPr lang="zh-CN" altLang="en-US" smtClean="0"/>
              <a:t>2016/7/11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pPr>
              <a:defRPr/>
            </a:pPr>
            <a:fld id="{A88735BD-0600-445C-ADB1-97A3C8A3E3B1}"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715CA739-6601-4128-8E93-6DBB934465EF}" type="datetime1">
              <a:rPr lang="zh-CN" altLang="en-US" smtClean="0"/>
              <a:t>2016/7/11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en-US" altLang="zh-CN"/>
          </a:p>
        </p:txBody>
      </p:sp>
      <p:sp>
        <p:nvSpPr>
          <p:cNvPr id="7" name="灯片编号占位符 5"/>
          <p:cNvSpPr>
            <a:spLocks noGrp="1"/>
          </p:cNvSpPr>
          <p:nvPr>
            <p:ph type="sldNum" sz="quarter" idx="12"/>
          </p:nvPr>
        </p:nvSpPr>
        <p:spPr/>
        <p:txBody>
          <a:bodyPr/>
          <a:lstStyle>
            <a:lvl1pPr>
              <a:defRPr/>
            </a:lvl1pPr>
          </a:lstStyle>
          <a:p>
            <a:pPr>
              <a:defRPr/>
            </a:pPr>
            <a:fld id="{F2645684-996D-40B5-B1A7-7A2BA1787B3D}"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spcBef>
                <a:spcPct val="0"/>
              </a:spcBef>
              <a:buFontTx/>
              <a:buNone/>
              <a:defRPr sz="1200" b="0">
                <a:solidFill>
                  <a:schemeClr val="tx1">
                    <a:tint val="75000"/>
                  </a:schemeClr>
                </a:solidFill>
                <a:latin typeface="Arial" charset="0"/>
                <a:ea typeface="宋体" charset="-122"/>
              </a:defRPr>
            </a:lvl1pPr>
          </a:lstStyle>
          <a:p>
            <a:pPr>
              <a:defRPr/>
            </a:pPr>
            <a:fld id="{6169941D-0AA0-4F8E-8512-D92AA14C98BD}" type="datetime1">
              <a:rPr lang="zh-CN" altLang="en-US" smtClean="0"/>
              <a:t>2016/7/11</a:t>
            </a:fld>
            <a:endParaRPr lang="zh-CN" altLang="en-US"/>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spcBef>
                <a:spcPct val="0"/>
              </a:spcBef>
              <a:buFontTx/>
              <a:buNone/>
              <a:defRPr sz="1200" b="0">
                <a:solidFill>
                  <a:schemeClr val="tx1">
                    <a:tint val="75000"/>
                  </a:schemeClr>
                </a:solidFill>
                <a:latin typeface="Arial" charset="0"/>
                <a:ea typeface="宋体" charset="-122"/>
              </a:defRPr>
            </a:lvl1pPr>
          </a:lstStyle>
          <a:p>
            <a:pPr>
              <a:defRPr/>
            </a:pPr>
            <a:endParaRPr lang="en-US" altLang="zh-CN"/>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spcBef>
                <a:spcPct val="0"/>
              </a:spcBef>
              <a:buFontTx/>
              <a:buNone/>
              <a:defRPr sz="1200" b="0">
                <a:solidFill>
                  <a:schemeClr val="tx1">
                    <a:tint val="75000"/>
                  </a:schemeClr>
                </a:solidFill>
                <a:latin typeface="Arial" charset="0"/>
                <a:ea typeface="宋体" charset="-122"/>
              </a:defRPr>
            </a:lvl1pPr>
          </a:lstStyle>
          <a:p>
            <a:pPr>
              <a:defRPr/>
            </a:pPr>
            <a:fld id="{9634F8FB-0E45-481F-883C-5DE1FD2CAAB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7"/>
          <p:cNvSpPr>
            <a:spLocks noChangeArrowheads="1"/>
          </p:cNvSpPr>
          <p:nvPr/>
        </p:nvSpPr>
        <p:spPr bwMode="auto">
          <a:xfrm>
            <a:off x="3357554" y="2714626"/>
            <a:ext cx="1765300" cy="346075"/>
          </a:xfrm>
          <a:prstGeom prst="rect">
            <a:avLst/>
          </a:prstGeom>
          <a:noFill/>
          <a:ln w="9525">
            <a:noFill/>
            <a:miter lim="800000"/>
            <a:headEnd/>
            <a:tailEnd/>
          </a:ln>
        </p:spPr>
        <p:txBody>
          <a:bodyPr wrap="none" lIns="68580" tIns="34290" rIns="68580" bIns="34290">
            <a:spAutoFit/>
          </a:bodyPr>
          <a:lstStyle/>
          <a:p>
            <a:pPr defTabSz="685800" eaLnBrk="0" hangingPunct="0">
              <a:buFont typeface="Arial" charset="0"/>
              <a:buNone/>
            </a:pPr>
            <a:r>
              <a:rPr lang="zh-CN" altLang="en-US" sz="1800" dirty="0">
                <a:latin typeface="黑体" pitchFamily="49" charset="-122"/>
                <a:ea typeface="黑体" pitchFamily="49" charset="-122"/>
                <a:sym typeface="方正中倩简体"/>
              </a:rPr>
              <a:t>主讲人：陈萍生</a:t>
            </a:r>
          </a:p>
        </p:txBody>
      </p:sp>
      <p:sp>
        <p:nvSpPr>
          <p:cNvPr id="15362" name="Text Box 4"/>
          <p:cNvSpPr txBox="1">
            <a:spLocks noChangeArrowheads="1"/>
          </p:cNvSpPr>
          <p:nvPr/>
        </p:nvSpPr>
        <p:spPr bwMode="auto">
          <a:xfrm>
            <a:off x="1428728" y="1643056"/>
            <a:ext cx="5429288" cy="430887"/>
          </a:xfrm>
          <a:prstGeom prst="rect">
            <a:avLst/>
          </a:prstGeom>
          <a:noFill/>
          <a:ln w="9525">
            <a:noFill/>
            <a:miter lim="800000"/>
            <a:headEnd/>
            <a:tailEnd/>
          </a:ln>
        </p:spPr>
        <p:txBody>
          <a:bodyPr wrap="square">
            <a:spAutoFit/>
          </a:bodyPr>
          <a:lstStyle/>
          <a:p>
            <a:pPr algn="ctr">
              <a:spcBef>
                <a:spcPct val="50000"/>
              </a:spcBef>
            </a:pPr>
            <a:r>
              <a:rPr lang="zh-CN" altLang="en-US" sz="2200" dirty="0" smtClean="0">
                <a:solidFill>
                  <a:srgbClr val="000066"/>
                </a:solidFill>
                <a:latin typeface="黑体" pitchFamily="49" charset="-122"/>
                <a:ea typeface="黑体" pitchFamily="49" charset="-122"/>
              </a:rPr>
              <a:t>药品销售“两票制”涉税风险分析</a:t>
            </a:r>
            <a:endParaRPr lang="zh-CN" altLang="en-US" sz="2200" dirty="0">
              <a:solidFill>
                <a:srgbClr val="000066"/>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801"/>
            <a:ext cx="7901014" cy="1357322"/>
          </a:xfrm>
          <a:ln>
            <a:solidFill>
              <a:schemeClr val="accent1"/>
            </a:solidFill>
          </a:ln>
        </p:spPr>
        <p:txBody>
          <a:bodyPr/>
          <a:lstStyle/>
          <a:p>
            <a:pPr>
              <a:lnSpc>
                <a:spcPts val="2800"/>
              </a:lnSpc>
            </a:pPr>
            <a:r>
              <a:rPr lang="zh-CN" altLang="en-US" sz="2000" b="1" dirty="0" smtClean="0">
                <a:latin typeface="黑体" pitchFamily="49" charset="-122"/>
                <a:ea typeface="黑体" pitchFamily="49" charset="-122"/>
              </a:rPr>
              <a:t>    不具有合理商业目的，是指以谋取税收利益为主要目的，通过人为安排，减少、免除、推迟缴纳增值税税款，或者增加退还增值税税款。</a:t>
            </a:r>
            <a:endParaRPr lang="zh-CN" altLang="en-US" dirty="0"/>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10</a:t>
            </a:fld>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42925"/>
            <a:ext cx="8229600" cy="1500198"/>
          </a:xfrm>
          <a:ln>
            <a:solidFill>
              <a:schemeClr val="accent1"/>
            </a:solidFill>
          </a:ln>
        </p:spPr>
        <p:txBody>
          <a:bodyPr/>
          <a:lstStyle/>
          <a:p>
            <a:pPr>
              <a:lnSpc>
                <a:spcPts val="28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企业所得税法</a:t>
            </a:r>
            <a:r>
              <a:rPr lang="en-US" altLang="zh-CN" sz="2000" b="1" dirty="0" smtClean="0">
                <a:latin typeface="黑体" pitchFamily="49" charset="-122"/>
                <a:ea typeface="黑体" pitchFamily="49" charset="-122"/>
              </a:rPr>
              <a:t>》</a:t>
            </a:r>
          </a:p>
          <a:p>
            <a:pPr>
              <a:lnSpc>
                <a:spcPts val="28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第四十一条  企业与其关联方之间的业务往来，不符合独立交易原则而减少企业或者其关联方应纳税收入或者所得额的，税务机关有权按照合理方法调整。</a:t>
            </a:r>
            <a:endParaRPr lang="zh-CN" altLang="en-US" sz="2000" dirty="0">
              <a:latin typeface="黑体" pitchFamily="49" charset="-122"/>
              <a:ea typeface="黑体" pitchFamily="49" charset="-122"/>
            </a:endParaRPr>
          </a:p>
        </p:txBody>
      </p:sp>
      <p:sp>
        <p:nvSpPr>
          <p:cNvPr id="4" name="内容占位符 2"/>
          <p:cNvSpPr txBox="1">
            <a:spLocks/>
          </p:cNvSpPr>
          <p:nvPr/>
        </p:nvSpPr>
        <p:spPr bwMode="auto">
          <a:xfrm>
            <a:off x="428596" y="2285998"/>
            <a:ext cx="8229600" cy="1585914"/>
          </a:xfrm>
          <a:prstGeom prst="rect">
            <a:avLst/>
          </a:prstGeom>
          <a:no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smtClean="0">
                <a:ln>
                  <a:noFill/>
                </a:ln>
                <a:solidFill>
                  <a:schemeClr val="tx1"/>
                </a:solidFill>
                <a:effectLst/>
                <a:uLnTx/>
                <a:uFillTx/>
                <a:latin typeface="黑体" pitchFamily="49" charset="-122"/>
                <a:ea typeface="黑体" pitchFamily="49" charset="-122"/>
                <a:cs typeface="+mn-cs"/>
              </a:rPr>
              <a:t>    国税发</a:t>
            </a:r>
            <a:r>
              <a:rPr kumimoji="0" lang="en-US" altLang="zh-CN" sz="2000" b="1" i="0" u="none" strike="noStrike" kern="1200" cap="none" spc="0" normalizeH="0" baseline="0" noProof="0" smtClean="0">
                <a:ln>
                  <a:noFill/>
                </a:ln>
                <a:solidFill>
                  <a:schemeClr val="tx1"/>
                </a:solidFill>
                <a:effectLst/>
                <a:uLnTx/>
                <a:uFillTx/>
                <a:latin typeface="黑体" pitchFamily="49" charset="-122"/>
                <a:ea typeface="黑体" pitchFamily="49" charset="-122"/>
                <a:cs typeface="+mn-cs"/>
              </a:rPr>
              <a:t>[2009]2</a:t>
            </a:r>
            <a:r>
              <a:rPr kumimoji="0" lang="zh-CN" altLang="en-US" sz="2000" b="1" i="0" u="none" strike="noStrike" kern="1200" cap="none" spc="0" normalizeH="0" baseline="0" noProof="0" smtClean="0">
                <a:ln>
                  <a:noFill/>
                </a:ln>
                <a:solidFill>
                  <a:schemeClr val="tx1"/>
                </a:solidFill>
                <a:effectLst/>
                <a:uLnTx/>
                <a:uFillTx/>
                <a:latin typeface="黑体" pitchFamily="49" charset="-122"/>
                <a:ea typeface="黑体" pitchFamily="49" charset="-122"/>
                <a:cs typeface="+mn-cs"/>
              </a:rPr>
              <a:t>号</a:t>
            </a:r>
            <a:endParaRPr kumimoji="0" lang="en-US" altLang="zh-CN" sz="2000" b="1" i="0" u="none" strike="noStrike" kern="1200" cap="none" spc="0" normalizeH="0" baseline="0" noProof="0" smtClean="0">
              <a:ln>
                <a:noFill/>
              </a:ln>
              <a:solidFill>
                <a:schemeClr val="tx1"/>
              </a:solidFill>
              <a:effectLst/>
              <a:uLnTx/>
              <a:uFillTx/>
              <a:latin typeface="黑体" pitchFamily="49" charset="-122"/>
              <a:ea typeface="黑体" pitchFamily="49" charset="-122"/>
              <a:cs typeface="+mn-cs"/>
            </a:endParaRPr>
          </a:p>
          <a:p>
            <a:pPr marL="342900" marR="0" lvl="0" indent="-342900" algn="l" defTabSz="914400" rtl="0" eaLnBrk="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smtClean="0">
                <a:ln>
                  <a:noFill/>
                </a:ln>
                <a:solidFill>
                  <a:schemeClr val="tx1"/>
                </a:solidFill>
                <a:effectLst/>
                <a:uLnTx/>
                <a:uFillTx/>
                <a:latin typeface="黑体" pitchFamily="49" charset="-122"/>
                <a:ea typeface="黑体" pitchFamily="49" charset="-122"/>
                <a:cs typeface="+mn-cs"/>
              </a:rPr>
              <a:t>    第三十条　实际税负相同的境内关联方之间的交易，只要该交易没有直接或间接导致国家总体税收收入的减少，原则上不做转让定价调查、调整。</a:t>
            </a:r>
            <a:endParaRPr kumimoji="0" lang="zh-CN" altLang="en-US" sz="2000" b="0" i="0" u="none" strike="noStrike" kern="1200" cap="none" spc="0" normalizeH="0" baseline="0" noProof="0" dirty="0">
              <a:ln>
                <a:noFill/>
              </a:ln>
              <a:solidFill>
                <a:schemeClr val="tx1"/>
              </a:solidFill>
              <a:effectLst/>
              <a:uLnTx/>
              <a:uFillTx/>
              <a:latin typeface="黑体" pitchFamily="49" charset="-122"/>
              <a:ea typeface="黑体" pitchFamily="49" charset="-122"/>
              <a:cs typeface="+mn-cs"/>
            </a:endParaRPr>
          </a:p>
        </p:txBody>
      </p:sp>
      <p:sp>
        <p:nvSpPr>
          <p:cNvPr id="5" name="灯片编号占位符 4"/>
          <p:cNvSpPr>
            <a:spLocks noGrp="1"/>
          </p:cNvSpPr>
          <p:nvPr>
            <p:ph type="sldNum" sz="quarter" idx="12"/>
          </p:nvPr>
        </p:nvSpPr>
        <p:spPr/>
        <p:txBody>
          <a:bodyPr/>
          <a:lstStyle/>
          <a:p>
            <a:pPr>
              <a:defRPr/>
            </a:pPr>
            <a:fld id="{CAEC7859-D912-4F21-85F3-445B83B236B6}" type="slidenum">
              <a:rPr lang="zh-CN" altLang="en-US" smtClean="0"/>
              <a:pPr>
                <a:defRPr/>
              </a:pPr>
              <a:t>11</a:t>
            </a:fld>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1714480" y="1428742"/>
          <a:ext cx="4900618" cy="1543059"/>
        </p:xfrm>
        <a:graphic>
          <a:graphicData uri="http://schemas.openxmlformats.org/drawingml/2006/table">
            <a:tbl>
              <a:tblPr firstRow="1" bandRow="1">
                <a:tableStyleId>{5C22544A-7EE6-4342-B048-85BDC9FD1C3A}</a:tableStyleId>
              </a:tblPr>
              <a:tblGrid>
                <a:gridCol w="1042966"/>
                <a:gridCol w="714380"/>
                <a:gridCol w="714380"/>
                <a:gridCol w="714380"/>
                <a:gridCol w="957298"/>
                <a:gridCol w="757214"/>
              </a:tblGrid>
              <a:tr h="514353">
                <a:tc>
                  <a:txBody>
                    <a:bodyPr/>
                    <a:lstStyle/>
                    <a:p>
                      <a:pPr algn="ctr"/>
                      <a:r>
                        <a:rPr lang="zh-CN" altLang="en-US" sz="2000" b="1" dirty="0" smtClean="0">
                          <a:latin typeface="黑体" pitchFamily="49" charset="-122"/>
                          <a:ea typeface="黑体" pitchFamily="49" charset="-122"/>
                        </a:rPr>
                        <a:t>方式</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成本</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售价</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毛利</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毛利率</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净利</a:t>
                      </a:r>
                      <a:endParaRPr lang="zh-CN" altLang="en-US" sz="2000" b="1" dirty="0">
                        <a:latin typeface="黑体" pitchFamily="49" charset="-122"/>
                        <a:ea typeface="黑体" pitchFamily="49" charset="-122"/>
                      </a:endParaRPr>
                    </a:p>
                  </a:txBody>
                  <a:tcPr>
                    <a:solidFill>
                      <a:schemeClr val="accent3">
                        <a:lumMod val="60000"/>
                        <a:lumOff val="40000"/>
                      </a:schemeClr>
                    </a:solidFill>
                  </a:tcPr>
                </a:tc>
              </a:tr>
              <a:tr h="514353">
                <a:tc>
                  <a:txBody>
                    <a:bodyPr/>
                    <a:lstStyle/>
                    <a:p>
                      <a:pPr algn="ctr"/>
                      <a:r>
                        <a:rPr lang="zh-CN" altLang="en-US" sz="2000" b="1" dirty="0" smtClean="0">
                          <a:latin typeface="黑体" pitchFamily="49" charset="-122"/>
                          <a:ea typeface="黑体" pitchFamily="49" charset="-122"/>
                        </a:rPr>
                        <a:t>多票制</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80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100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20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20%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a:t>
                      </a:r>
                      <a:endParaRPr lang="zh-CN" altLang="en-US" sz="2000" b="1" dirty="0">
                        <a:latin typeface="黑体" pitchFamily="49" charset="-122"/>
                        <a:ea typeface="黑体" pitchFamily="49" charset="-122"/>
                      </a:endParaRPr>
                    </a:p>
                  </a:txBody>
                  <a:tcPr>
                    <a:solidFill>
                      <a:schemeClr val="accent3">
                        <a:lumMod val="60000"/>
                        <a:lumOff val="40000"/>
                      </a:schemeClr>
                    </a:solidFill>
                  </a:tcPr>
                </a:tc>
              </a:tr>
              <a:tr h="514353">
                <a:tc>
                  <a:txBody>
                    <a:bodyPr/>
                    <a:lstStyle/>
                    <a:p>
                      <a:pPr algn="ctr"/>
                      <a:r>
                        <a:rPr lang="zh-CN" altLang="en-US" sz="2000" b="1" dirty="0" smtClean="0">
                          <a:latin typeface="黑体" pitchFamily="49" charset="-122"/>
                          <a:ea typeface="黑体" pitchFamily="49" charset="-122"/>
                        </a:rPr>
                        <a:t>两票制</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80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260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180</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2000" b="1" dirty="0" smtClean="0">
                          <a:latin typeface="黑体" pitchFamily="49" charset="-122"/>
                          <a:ea typeface="黑体" pitchFamily="49" charset="-122"/>
                        </a:rPr>
                        <a:t>69%</a:t>
                      </a:r>
                      <a:endParaRPr lang="zh-CN" altLang="en-US" sz="20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zh-CN" altLang="en-US" sz="2000" b="1" dirty="0" smtClean="0">
                          <a:latin typeface="黑体" pitchFamily="49" charset="-122"/>
                          <a:ea typeface="黑体" pitchFamily="49" charset="-122"/>
                        </a:rPr>
                        <a:t>？</a:t>
                      </a:r>
                      <a:endParaRPr lang="zh-CN" altLang="en-US" sz="2000" b="1" dirty="0">
                        <a:latin typeface="黑体" pitchFamily="49" charset="-122"/>
                        <a:ea typeface="黑体" pitchFamily="49" charset="-122"/>
                      </a:endParaRPr>
                    </a:p>
                  </a:txBody>
                  <a:tcPr>
                    <a:solidFill>
                      <a:schemeClr val="accent3">
                        <a:lumMod val="60000"/>
                        <a:lumOff val="40000"/>
                      </a:schemeClr>
                    </a:solidFill>
                  </a:tcPr>
                </a:tc>
              </a:tr>
            </a:tbl>
          </a:graphicData>
        </a:graphic>
      </p:graphicFrame>
      <p:sp>
        <p:nvSpPr>
          <p:cNvPr id="5" name="TextBox 4"/>
          <p:cNvSpPr txBox="1"/>
          <p:nvPr/>
        </p:nvSpPr>
        <p:spPr>
          <a:xfrm>
            <a:off x="2786050" y="928676"/>
            <a:ext cx="2857520" cy="400110"/>
          </a:xfrm>
          <a:prstGeom prst="rect">
            <a:avLst/>
          </a:prstGeom>
          <a:noFill/>
        </p:spPr>
        <p:txBody>
          <a:bodyPr wrap="square" rtlCol="0">
            <a:spAutoFit/>
          </a:bodyPr>
          <a:lstStyle/>
          <a:p>
            <a:r>
              <a:rPr lang="zh-CN" altLang="en-US" sz="2000" dirty="0" smtClean="0">
                <a:solidFill>
                  <a:srgbClr val="C00000"/>
                </a:solidFill>
              </a:rPr>
              <a:t>厂家销售盈利情况分析</a:t>
            </a:r>
            <a:endParaRPr lang="zh-CN" altLang="en-US" sz="2000" dirty="0">
              <a:solidFill>
                <a:srgbClr val="C00000"/>
              </a:solidFill>
            </a:endParaRPr>
          </a:p>
        </p:txBody>
      </p:sp>
      <p:sp>
        <p:nvSpPr>
          <p:cNvPr id="6" name="灯片编号占位符 5"/>
          <p:cNvSpPr>
            <a:spLocks noGrp="1"/>
          </p:cNvSpPr>
          <p:nvPr>
            <p:ph type="sldNum" sz="quarter" idx="12"/>
          </p:nvPr>
        </p:nvSpPr>
        <p:spPr/>
        <p:txBody>
          <a:bodyPr/>
          <a:lstStyle/>
          <a:p>
            <a:pPr>
              <a:defRPr/>
            </a:pPr>
            <a:fld id="{CAEC7859-D912-4F21-85F3-445B83B236B6}" type="slidenum">
              <a:rPr lang="zh-CN" altLang="en-US" smtClean="0"/>
              <a:pPr>
                <a:defRPr/>
              </a:pPr>
              <a:t>12</a:t>
            </a:fld>
            <a:endParaRPr lang="zh-CN"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3"/>
            <a:ext cx="7686700" cy="3286147"/>
          </a:xfrm>
          <a:ln>
            <a:solidFill>
              <a:schemeClr val="accent1"/>
            </a:solidFill>
          </a:ln>
        </p:spPr>
        <p:txBody>
          <a:bodyPr/>
          <a:lstStyle/>
          <a:p>
            <a:r>
              <a:rPr lang="zh-CN" altLang="en-US" sz="1800" b="1" dirty="0" smtClean="0">
                <a:latin typeface="黑体" pitchFamily="49" charset="-122"/>
                <a:ea typeface="黑体" pitchFamily="49" charset="-122"/>
              </a:rPr>
              <a:t>    </a:t>
            </a:r>
            <a:r>
              <a:rPr lang="zh-CN" altLang="en-US" sz="1800" b="1" dirty="0" smtClean="0">
                <a:solidFill>
                  <a:srgbClr val="C00000"/>
                </a:solidFill>
                <a:latin typeface="黑体" pitchFamily="49" charset="-122"/>
                <a:ea typeface="黑体" pitchFamily="49" charset="-122"/>
              </a:rPr>
              <a:t>对高新技术企业的</a:t>
            </a:r>
            <a:r>
              <a:rPr lang="zh-CN" altLang="en-US" sz="1800" b="1" dirty="0" smtClean="0">
                <a:solidFill>
                  <a:srgbClr val="C00000"/>
                </a:solidFill>
                <a:latin typeface="黑体" pitchFamily="49" charset="-122"/>
                <a:ea typeface="黑体" pitchFamily="49" charset="-122"/>
              </a:rPr>
              <a:t>影响</a:t>
            </a:r>
            <a:r>
              <a:rPr lang="zh-CN" altLang="en-US" sz="1800" b="1" dirty="0" smtClean="0">
                <a:latin typeface="黑体" pitchFamily="49" charset="-122"/>
                <a:ea typeface="黑体" pitchFamily="49" charset="-122"/>
              </a:rPr>
              <a:t>（</a:t>
            </a:r>
            <a:r>
              <a:rPr lang="zh-CN" altLang="en-US" sz="1800" b="1" dirty="0" smtClean="0">
                <a:latin typeface="黑体" pitchFamily="49" charset="-122"/>
                <a:ea typeface="黑体" pitchFamily="49" charset="-122"/>
              </a:rPr>
              <a:t>国</a:t>
            </a:r>
            <a:r>
              <a:rPr lang="zh-CN" altLang="en-US" sz="1800" b="1" dirty="0" smtClean="0">
                <a:latin typeface="黑体" pitchFamily="49" charset="-122"/>
                <a:ea typeface="黑体" pitchFamily="49" charset="-122"/>
              </a:rPr>
              <a:t>科发火</a:t>
            </a:r>
            <a:r>
              <a:rPr lang="en-US" sz="1800" b="1" dirty="0" smtClean="0">
                <a:latin typeface="黑体" pitchFamily="49" charset="-122"/>
                <a:ea typeface="黑体" pitchFamily="49" charset="-122"/>
              </a:rPr>
              <a:t>[2016]32</a:t>
            </a:r>
            <a:r>
              <a:rPr lang="zh-CN" altLang="en-US" sz="1800" b="1" dirty="0" smtClean="0">
                <a:latin typeface="黑体" pitchFamily="49" charset="-122"/>
                <a:ea typeface="黑体" pitchFamily="49" charset="-122"/>
              </a:rPr>
              <a:t>号）</a:t>
            </a:r>
            <a:r>
              <a:rPr lang="zh-CN" altLang="en-US" sz="1800" b="1" dirty="0" smtClean="0">
                <a:solidFill>
                  <a:srgbClr val="C00000"/>
                </a:solidFill>
                <a:latin typeface="黑体" pitchFamily="49" charset="-122"/>
                <a:ea typeface="黑体" pitchFamily="49" charset="-122"/>
              </a:rPr>
              <a:t>   </a:t>
            </a:r>
            <a:endParaRPr lang="en-US" altLang="zh-CN" sz="1800" b="1" dirty="0" smtClean="0">
              <a:solidFill>
                <a:srgbClr val="C00000"/>
              </a:solidFill>
              <a:latin typeface="黑体" pitchFamily="49" charset="-122"/>
              <a:ea typeface="黑体" pitchFamily="49" charset="-122"/>
            </a:endParaRPr>
          </a:p>
          <a:p>
            <a:r>
              <a:rPr lang="zh-CN" altLang="en-US" sz="1800" b="1" dirty="0" smtClean="0">
                <a:latin typeface="黑体" pitchFamily="49" charset="-122"/>
                <a:ea typeface="黑体" pitchFamily="49" charset="-122"/>
              </a:rPr>
              <a:t>   （五）企业近三个会计年度的研究开发费用总额占同期销售收入总额的比例符合如下要求：</a:t>
            </a:r>
            <a:endParaRPr lang="zh-CN" altLang="en-US" sz="1800" dirty="0" smtClean="0">
              <a:latin typeface="黑体" pitchFamily="49" charset="-122"/>
              <a:ea typeface="黑体" pitchFamily="49" charset="-122"/>
            </a:endParaRPr>
          </a:p>
          <a:p>
            <a:r>
              <a:rPr lang="zh-CN" altLang="en-US" sz="1800" b="1" dirty="0" smtClean="0">
                <a:latin typeface="黑体" pitchFamily="49" charset="-122"/>
                <a:ea typeface="黑体" pitchFamily="49" charset="-122"/>
              </a:rPr>
              <a:t>　　</a:t>
            </a:r>
            <a:r>
              <a:rPr lang="en-US" sz="1800" b="1" dirty="0" smtClean="0">
                <a:latin typeface="黑体" pitchFamily="49" charset="-122"/>
                <a:ea typeface="黑体" pitchFamily="49" charset="-122"/>
              </a:rPr>
              <a:t>1.</a:t>
            </a:r>
            <a:r>
              <a:rPr lang="zh-CN" altLang="en-US" sz="1800" b="1" dirty="0" smtClean="0">
                <a:latin typeface="黑体" pitchFamily="49" charset="-122"/>
                <a:ea typeface="黑体" pitchFamily="49" charset="-122"/>
              </a:rPr>
              <a:t>最近一年销售收入小于</a:t>
            </a:r>
            <a:r>
              <a:rPr lang="en-US" sz="1800" b="1" dirty="0" smtClean="0">
                <a:latin typeface="黑体" pitchFamily="49" charset="-122"/>
                <a:ea typeface="黑体" pitchFamily="49" charset="-122"/>
              </a:rPr>
              <a:t>5000</a:t>
            </a:r>
            <a:r>
              <a:rPr lang="zh-CN" altLang="en-US" sz="1800" b="1" dirty="0" smtClean="0">
                <a:latin typeface="黑体" pitchFamily="49" charset="-122"/>
                <a:ea typeface="黑体" pitchFamily="49" charset="-122"/>
              </a:rPr>
              <a:t>万元的企业，比例不低于</a:t>
            </a:r>
            <a:r>
              <a:rPr lang="en-US" sz="1800" b="1" dirty="0" smtClean="0">
                <a:latin typeface="黑体" pitchFamily="49" charset="-122"/>
                <a:ea typeface="黑体" pitchFamily="49" charset="-122"/>
              </a:rPr>
              <a:t>5%</a:t>
            </a:r>
            <a:r>
              <a:rPr lang="zh-CN" altLang="en-US" sz="1800" b="1" dirty="0" smtClean="0">
                <a:latin typeface="黑体" pitchFamily="49" charset="-122"/>
                <a:ea typeface="黑体" pitchFamily="49" charset="-122"/>
              </a:rPr>
              <a:t>；</a:t>
            </a:r>
            <a:endParaRPr lang="zh-CN" altLang="en-US" sz="1800" dirty="0" smtClean="0">
              <a:latin typeface="黑体" pitchFamily="49" charset="-122"/>
              <a:ea typeface="黑体" pitchFamily="49" charset="-122"/>
            </a:endParaRPr>
          </a:p>
          <a:p>
            <a:r>
              <a:rPr lang="zh-CN" altLang="en-US" sz="1800" b="1" dirty="0" smtClean="0">
                <a:latin typeface="黑体" pitchFamily="49" charset="-122"/>
                <a:ea typeface="黑体" pitchFamily="49" charset="-122"/>
              </a:rPr>
              <a:t>　　</a:t>
            </a:r>
            <a:r>
              <a:rPr lang="en-US" sz="1800" b="1" dirty="0" smtClean="0">
                <a:latin typeface="黑体" pitchFamily="49" charset="-122"/>
                <a:ea typeface="黑体" pitchFamily="49" charset="-122"/>
              </a:rPr>
              <a:t>2.</a:t>
            </a:r>
            <a:r>
              <a:rPr lang="zh-CN" altLang="en-US" sz="1800" b="1" dirty="0" smtClean="0">
                <a:latin typeface="黑体" pitchFamily="49" charset="-122"/>
                <a:ea typeface="黑体" pitchFamily="49" charset="-122"/>
              </a:rPr>
              <a:t>最近一年销售收入在</a:t>
            </a:r>
            <a:r>
              <a:rPr lang="en-US" sz="1800" b="1" dirty="0" smtClean="0">
                <a:latin typeface="黑体" pitchFamily="49" charset="-122"/>
                <a:ea typeface="黑体" pitchFamily="49" charset="-122"/>
              </a:rPr>
              <a:t>5000</a:t>
            </a:r>
            <a:r>
              <a:rPr lang="zh-CN" altLang="en-US" sz="1800" b="1" dirty="0" smtClean="0">
                <a:latin typeface="黑体" pitchFamily="49" charset="-122"/>
                <a:ea typeface="黑体" pitchFamily="49" charset="-122"/>
              </a:rPr>
              <a:t>万元至</a:t>
            </a:r>
            <a:r>
              <a:rPr lang="en-US" sz="1800" b="1" dirty="0" smtClean="0">
                <a:latin typeface="黑体" pitchFamily="49" charset="-122"/>
                <a:ea typeface="黑体" pitchFamily="49" charset="-122"/>
              </a:rPr>
              <a:t>2</a:t>
            </a:r>
            <a:r>
              <a:rPr lang="zh-CN" altLang="en-US" sz="1800" b="1" dirty="0" smtClean="0">
                <a:latin typeface="黑体" pitchFamily="49" charset="-122"/>
                <a:ea typeface="黑体" pitchFamily="49" charset="-122"/>
              </a:rPr>
              <a:t>亿元的企业，比例不低于</a:t>
            </a:r>
            <a:r>
              <a:rPr lang="en-US" sz="1800" b="1" dirty="0" smtClean="0">
                <a:latin typeface="黑体" pitchFamily="49" charset="-122"/>
                <a:ea typeface="黑体" pitchFamily="49" charset="-122"/>
              </a:rPr>
              <a:t>4%</a:t>
            </a:r>
            <a:r>
              <a:rPr lang="zh-CN" altLang="en-US" sz="1800" b="1" dirty="0" smtClean="0">
                <a:latin typeface="黑体" pitchFamily="49" charset="-122"/>
                <a:ea typeface="黑体" pitchFamily="49" charset="-122"/>
              </a:rPr>
              <a:t>；</a:t>
            </a:r>
            <a:endParaRPr lang="zh-CN" altLang="en-US" sz="1800" dirty="0" smtClean="0">
              <a:latin typeface="黑体" pitchFamily="49" charset="-122"/>
              <a:ea typeface="黑体" pitchFamily="49" charset="-122"/>
            </a:endParaRPr>
          </a:p>
          <a:p>
            <a:r>
              <a:rPr lang="zh-CN" altLang="en-US" sz="1800" b="1" dirty="0" smtClean="0">
                <a:latin typeface="黑体" pitchFamily="49" charset="-122"/>
                <a:ea typeface="黑体" pitchFamily="49" charset="-122"/>
              </a:rPr>
              <a:t>　　</a:t>
            </a:r>
            <a:r>
              <a:rPr lang="en-US" sz="1800" b="1" dirty="0" smtClean="0">
                <a:latin typeface="黑体" pitchFamily="49" charset="-122"/>
                <a:ea typeface="黑体" pitchFamily="49" charset="-122"/>
              </a:rPr>
              <a:t>3.</a:t>
            </a:r>
            <a:r>
              <a:rPr lang="zh-CN" altLang="en-US" sz="1800" b="1" dirty="0" smtClean="0">
                <a:latin typeface="黑体" pitchFamily="49" charset="-122"/>
                <a:ea typeface="黑体" pitchFamily="49" charset="-122"/>
              </a:rPr>
              <a:t>最近一年销售收入在</a:t>
            </a:r>
            <a:r>
              <a:rPr lang="en-US" sz="1800" b="1" dirty="0" smtClean="0">
                <a:latin typeface="黑体" pitchFamily="49" charset="-122"/>
                <a:ea typeface="黑体" pitchFamily="49" charset="-122"/>
              </a:rPr>
              <a:t>2</a:t>
            </a:r>
            <a:r>
              <a:rPr lang="zh-CN" altLang="en-US" sz="1800" b="1" dirty="0" smtClean="0">
                <a:latin typeface="黑体" pitchFamily="49" charset="-122"/>
                <a:ea typeface="黑体" pitchFamily="49" charset="-122"/>
              </a:rPr>
              <a:t>亿元以上的企业，比例不低于</a:t>
            </a:r>
            <a:r>
              <a:rPr lang="en-US" sz="1800" b="1" dirty="0" smtClean="0">
                <a:latin typeface="黑体" pitchFamily="49" charset="-122"/>
                <a:ea typeface="黑体" pitchFamily="49" charset="-122"/>
              </a:rPr>
              <a:t>3%</a:t>
            </a:r>
            <a:r>
              <a:rPr lang="zh-CN" altLang="en-US" sz="1800" b="1" dirty="0" smtClean="0">
                <a:latin typeface="黑体" pitchFamily="49" charset="-122"/>
                <a:ea typeface="黑体" pitchFamily="49" charset="-122"/>
              </a:rPr>
              <a:t>。</a:t>
            </a:r>
            <a:endParaRPr lang="zh-CN" altLang="en-US" sz="1800" dirty="0" smtClean="0">
              <a:latin typeface="黑体" pitchFamily="49" charset="-122"/>
              <a:ea typeface="黑体" pitchFamily="49" charset="-122"/>
            </a:endParaRPr>
          </a:p>
          <a:p>
            <a:r>
              <a:rPr lang="zh-CN" altLang="en-US" sz="1800" b="1" dirty="0" smtClean="0">
                <a:latin typeface="黑体" pitchFamily="49" charset="-122"/>
                <a:ea typeface="黑体" pitchFamily="49" charset="-122"/>
              </a:rPr>
              <a:t>　　其中，企业在中国境内发生的研究开发费用总额占全部研究开发费用总额的比例不低于</a:t>
            </a:r>
            <a:r>
              <a:rPr lang="en-US" sz="1800" b="1" dirty="0" smtClean="0">
                <a:latin typeface="黑体" pitchFamily="49" charset="-122"/>
                <a:ea typeface="黑体" pitchFamily="49" charset="-122"/>
              </a:rPr>
              <a:t>60%</a:t>
            </a:r>
            <a:r>
              <a:rPr lang="zh-CN" altLang="en-US" sz="1800" b="1" dirty="0" smtClean="0">
                <a:latin typeface="黑体" pitchFamily="49" charset="-122"/>
                <a:ea typeface="黑体" pitchFamily="49" charset="-122"/>
              </a:rPr>
              <a:t>；</a:t>
            </a:r>
            <a:endParaRPr lang="zh-CN" altLang="en-US" sz="1800" dirty="0" smtClean="0">
              <a:latin typeface="黑体" pitchFamily="49" charset="-122"/>
              <a:ea typeface="黑体" pitchFamily="49" charset="-122"/>
            </a:endParaRPr>
          </a:p>
          <a:p>
            <a:r>
              <a:rPr lang="zh-CN" altLang="en-US" sz="1800" b="1" dirty="0" smtClean="0">
                <a:latin typeface="黑体" pitchFamily="49" charset="-122"/>
                <a:ea typeface="黑体" pitchFamily="49" charset="-122"/>
              </a:rPr>
              <a:t>　 （六）近一年高新技术产品</a:t>
            </a:r>
            <a:r>
              <a:rPr lang="en-US" sz="1800" b="1" dirty="0" smtClean="0">
                <a:latin typeface="黑体" pitchFamily="49" charset="-122"/>
                <a:ea typeface="黑体" pitchFamily="49" charset="-122"/>
              </a:rPr>
              <a:t>(</a:t>
            </a:r>
            <a:r>
              <a:rPr lang="zh-CN" altLang="en-US" sz="1800" b="1" dirty="0" smtClean="0">
                <a:latin typeface="黑体" pitchFamily="49" charset="-122"/>
                <a:ea typeface="黑体" pitchFamily="49" charset="-122"/>
              </a:rPr>
              <a:t>服务</a:t>
            </a:r>
            <a:r>
              <a:rPr lang="en-US" sz="1800" b="1" dirty="0" smtClean="0">
                <a:latin typeface="黑体" pitchFamily="49" charset="-122"/>
                <a:ea typeface="黑体" pitchFamily="49" charset="-122"/>
              </a:rPr>
              <a:t>)</a:t>
            </a:r>
            <a:r>
              <a:rPr lang="zh-CN" altLang="en-US" sz="1800" b="1" dirty="0" smtClean="0">
                <a:latin typeface="黑体" pitchFamily="49" charset="-122"/>
                <a:ea typeface="黑体" pitchFamily="49" charset="-122"/>
              </a:rPr>
              <a:t>收入占企业同期总收入的比例不低于</a:t>
            </a:r>
            <a:r>
              <a:rPr lang="en-US" sz="1800" b="1" dirty="0" smtClean="0">
                <a:latin typeface="黑体" pitchFamily="49" charset="-122"/>
                <a:ea typeface="黑体" pitchFamily="49" charset="-122"/>
              </a:rPr>
              <a:t>60%</a:t>
            </a:r>
            <a:r>
              <a:rPr lang="zh-CN" altLang="en-US" sz="1800" b="1" dirty="0" smtClean="0">
                <a:latin typeface="黑体" pitchFamily="49" charset="-122"/>
                <a:ea typeface="黑体" pitchFamily="49" charset="-122"/>
              </a:rPr>
              <a:t>；</a:t>
            </a:r>
            <a:r>
              <a:rPr lang="en-US" altLang="zh-CN" sz="1800" b="1" dirty="0" smtClean="0">
                <a:latin typeface="黑体" pitchFamily="49" charset="-122"/>
                <a:ea typeface="黑体" pitchFamily="49" charset="-122"/>
              </a:rPr>
              <a:t>……</a:t>
            </a:r>
            <a:endParaRPr lang="zh-CN" altLang="en-US" sz="1800" dirty="0" smtClean="0">
              <a:latin typeface="黑体" pitchFamily="49" charset="-122"/>
              <a:ea typeface="黑体" pitchFamily="49" charset="-122"/>
            </a:endParaRPr>
          </a:p>
          <a:p>
            <a:endParaRPr lang="zh-CN" altLang="en-US" sz="18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13</a:t>
            </a:fld>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71"/>
            <a:ext cx="7758138" cy="571505"/>
          </a:xfrm>
        </p:spPr>
        <p:txBody>
          <a:bodyPr/>
          <a:lstStyle/>
          <a:p>
            <a:r>
              <a:rPr lang="zh-CN" altLang="en-US" sz="2000" b="1" dirty="0" smtClean="0">
                <a:solidFill>
                  <a:srgbClr val="C00000"/>
                </a:solidFill>
                <a:latin typeface="黑体" pitchFamily="49" charset="-122"/>
                <a:ea typeface="黑体" pitchFamily="49" charset="-122"/>
              </a:rPr>
              <a:t>二、增值税发票开具风险分析</a:t>
            </a:r>
            <a:endParaRPr lang="zh-CN" altLang="en-US" sz="2000" dirty="0">
              <a:solidFill>
                <a:srgbClr val="C00000"/>
              </a:solidFill>
            </a:endParaRPr>
          </a:p>
        </p:txBody>
      </p:sp>
      <p:sp>
        <p:nvSpPr>
          <p:cNvPr id="3" name="内容占位符 2"/>
          <p:cNvSpPr>
            <a:spLocks noGrp="1"/>
          </p:cNvSpPr>
          <p:nvPr>
            <p:ph idx="1"/>
          </p:nvPr>
        </p:nvSpPr>
        <p:spPr>
          <a:xfrm>
            <a:off x="457200" y="1071553"/>
            <a:ext cx="7758138" cy="1357322"/>
          </a:xfrm>
          <a:ln>
            <a:solidFill>
              <a:schemeClr val="accent1"/>
            </a:solidFill>
          </a:ln>
        </p:spPr>
        <p:txBody>
          <a:bodyPr/>
          <a:lstStyle/>
          <a:p>
            <a:r>
              <a:rPr lang="zh-CN" altLang="en-US" sz="2000" b="1" dirty="0" smtClean="0">
                <a:latin typeface="黑体" pitchFamily="2" charset="-122"/>
                <a:ea typeface="黑体" pitchFamily="2" charset="-122"/>
              </a:rPr>
              <a:t>    国税发</a:t>
            </a:r>
            <a:r>
              <a:rPr lang="en-US" altLang="zh-CN" sz="2000" b="1" dirty="0" smtClean="0">
                <a:latin typeface="黑体" pitchFamily="2" charset="-122"/>
                <a:ea typeface="黑体" pitchFamily="2" charset="-122"/>
              </a:rPr>
              <a:t>[1995]192</a:t>
            </a:r>
            <a:r>
              <a:rPr lang="zh-CN" altLang="en-US" sz="2000" b="1" dirty="0" smtClean="0">
                <a:latin typeface="黑体" pitchFamily="2" charset="-122"/>
                <a:ea typeface="黑体" pitchFamily="2" charset="-122"/>
              </a:rPr>
              <a:t>号 </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纳税人购进货物或应税劳务、支付运输费用，所支付款项的单位，必须与开具抵扣凭证的销货单位，提供劳务的单位一致，才能够申报抵扣进项税额，否则不予抵扣。</a:t>
            </a:r>
            <a:endParaRPr lang="zh-CN" altLang="en-US" sz="2000" dirty="0"/>
          </a:p>
        </p:txBody>
      </p:sp>
      <p:sp>
        <p:nvSpPr>
          <p:cNvPr id="4" name="Rectangle 2"/>
          <p:cNvSpPr txBox="1">
            <a:spLocks/>
          </p:cNvSpPr>
          <p:nvPr/>
        </p:nvSpPr>
        <p:spPr bwMode="auto">
          <a:xfrm>
            <a:off x="500034" y="2643188"/>
            <a:ext cx="7715304" cy="2011366"/>
          </a:xfrm>
          <a:prstGeom prst="rect">
            <a:avLst/>
          </a:prstGeom>
          <a:no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20000"/>
              </a:lnSpc>
              <a:spcBef>
                <a:spcPct val="20000"/>
              </a:spcBef>
              <a:spcAft>
                <a:spcPct val="0"/>
              </a:spcAft>
              <a:buClrTx/>
              <a:buSzTx/>
              <a:buFont typeface="Wingdings" pitchFamily="2" charset="2"/>
              <a:buChar char="l"/>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    国税函</a:t>
            </a:r>
            <a:r>
              <a:rPr kumimoji="0" lang="en-US" altLang="zh-CN"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[2006]1211</a:t>
            </a:r>
            <a:r>
              <a:rPr kumimoji="0" lang="zh-CN" altLang="en-US"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号</a:t>
            </a:r>
          </a:p>
          <a:p>
            <a:pPr marL="342900" marR="0" lvl="0" indent="-342900" algn="l" defTabSz="914400" rtl="0" eaLnBrk="1" fontAlgn="base" latinLnBrk="0" hangingPunct="1">
              <a:lnSpc>
                <a:spcPct val="120000"/>
              </a:lnSpc>
              <a:spcBef>
                <a:spcPct val="20000"/>
              </a:spcBef>
              <a:spcAft>
                <a:spcPct val="0"/>
              </a:spcAft>
              <a:buClrTx/>
              <a:buSzTx/>
              <a:buFont typeface="Arial" charset="0"/>
              <a:buNone/>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   　  对诺基亚各分公司购买货物从供应商取得的增值税专用发票，由总公司统一支付货款，造成购进货物的实际付款单位与发票上注明的购货单位名称不一致的，不属于国税发</a:t>
            </a:r>
            <a:r>
              <a:rPr kumimoji="0" lang="en-US" altLang="zh-CN"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[1995]192</a:t>
            </a:r>
            <a:r>
              <a:rPr kumimoji="0" lang="zh-CN" altLang="en-US"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rPr>
              <a:t>号有关规定的情形，允许其抵扣增值税进项税额。</a:t>
            </a:r>
          </a:p>
        </p:txBody>
      </p:sp>
      <p:sp>
        <p:nvSpPr>
          <p:cNvPr id="5" name="灯片编号占位符 4"/>
          <p:cNvSpPr>
            <a:spLocks noGrp="1"/>
          </p:cNvSpPr>
          <p:nvPr>
            <p:ph type="sldNum" sz="quarter" idx="12"/>
          </p:nvPr>
        </p:nvSpPr>
        <p:spPr/>
        <p:txBody>
          <a:bodyPr/>
          <a:lstStyle/>
          <a:p>
            <a:pPr>
              <a:defRPr/>
            </a:pPr>
            <a:fld id="{CAEC7859-D912-4F21-85F3-445B83B236B6}" type="slidenum">
              <a:rPr lang="zh-CN" altLang="en-US" smtClean="0"/>
              <a:pPr>
                <a:defRPr/>
              </a:pPr>
              <a:t>14</a:t>
            </a:fld>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p:cNvSpPr>
          <p:nvPr>
            <p:ph idx="4294967295"/>
          </p:nvPr>
        </p:nvSpPr>
        <p:spPr>
          <a:xfrm>
            <a:off x="457200" y="627063"/>
            <a:ext cx="7859713" cy="3087695"/>
          </a:xfrm>
          <a:ln>
            <a:solidFill>
              <a:schemeClr val="accent1"/>
            </a:solidFill>
          </a:ln>
        </p:spPr>
        <p:txBody>
          <a:bodyPr/>
          <a:lstStyle/>
          <a:p>
            <a:pPr eaLnBrk="1" hangingPunct="1">
              <a:lnSpc>
                <a:spcPct val="120000"/>
              </a:lnSpc>
              <a:buFont typeface="Wingdings" pitchFamily="2" charset="2"/>
              <a:buChar char="l"/>
            </a:pPr>
            <a:r>
              <a:rPr lang="zh-CN" altLang="en-US" sz="2000" b="1" dirty="0" smtClean="0">
                <a:latin typeface="黑体" pitchFamily="2" charset="-122"/>
                <a:ea typeface="黑体" pitchFamily="2" charset="-122"/>
              </a:rPr>
              <a:t>    国税发［</a:t>
            </a:r>
            <a:r>
              <a:rPr lang="en-US" altLang="zh-CN" sz="2000" b="1" dirty="0" smtClean="0">
                <a:latin typeface="黑体" pitchFamily="2" charset="-122"/>
                <a:ea typeface="黑体" pitchFamily="2" charset="-122"/>
              </a:rPr>
              <a:t>2000</a:t>
            </a:r>
            <a:r>
              <a:rPr lang="zh-CN" altLang="en-US" sz="2000" b="1" dirty="0" smtClean="0">
                <a:latin typeface="黑体" pitchFamily="2" charset="-122"/>
                <a:ea typeface="黑体" pitchFamily="2" charset="-122"/>
              </a:rPr>
              <a:t>］</a:t>
            </a:r>
            <a:r>
              <a:rPr lang="en-US" altLang="zh-CN" sz="2000" b="1" dirty="0" smtClean="0">
                <a:latin typeface="黑体" pitchFamily="2" charset="-122"/>
                <a:ea typeface="黑体" pitchFamily="2" charset="-122"/>
              </a:rPr>
              <a:t>182</a:t>
            </a:r>
            <a:r>
              <a:rPr lang="zh-CN" altLang="en-US" sz="2000" b="1" dirty="0" smtClean="0">
                <a:latin typeface="黑体" pitchFamily="2" charset="-122"/>
                <a:ea typeface="黑体" pitchFamily="2" charset="-122"/>
              </a:rPr>
              <a:t>号</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有下列情形之一的，无论购货方</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受票方</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与销售方是否进行了实际的交易，增值税专用发票所注明的数量、金额与实际交易是否相符，购货方向税务机关申请抵扣进项税款或者出口退税的，对其均应按偷税或者骗取出口退税处理。    </a:t>
            </a:r>
            <a:r>
              <a:rPr lang="en-US" altLang="zh-CN" sz="2000" b="1" dirty="0" smtClean="0">
                <a:latin typeface="黑体" pitchFamily="2" charset="-122"/>
                <a:ea typeface="黑体" pitchFamily="2" charset="-122"/>
              </a:rPr>
              <a:t>……</a:t>
            </a:r>
            <a:endParaRPr lang="zh-CN" altLang="en-US" sz="2000" b="1" dirty="0" smtClean="0">
              <a:latin typeface="黑体" pitchFamily="2" charset="-122"/>
              <a:ea typeface="黑体" pitchFamily="2" charset="-122"/>
            </a:endParaRPr>
          </a:p>
          <a:p>
            <a:pPr eaLnBrk="1" hangingPunct="1">
              <a:lnSpc>
                <a:spcPct val="120000"/>
              </a:lnSpc>
              <a:buNone/>
            </a:pPr>
            <a:r>
              <a:rPr lang="zh-CN" altLang="en-US" sz="2000" b="1" dirty="0" smtClean="0">
                <a:latin typeface="黑体" pitchFamily="2" charset="-122"/>
                <a:ea typeface="黑体" pitchFamily="2" charset="-122"/>
              </a:rPr>
              <a:t>    二、购货方取得的增值税专用发票所注明的销售方名称、印章与其进行实际交易的销售方不符的，即</a:t>
            </a:r>
            <a:r>
              <a:rPr lang="en-US" altLang="zh-CN" sz="2000" b="1" dirty="0" smtClean="0">
                <a:latin typeface="黑体" pitchFamily="49" charset="-122"/>
                <a:ea typeface="黑体" pitchFamily="49" charset="-122"/>
              </a:rPr>
              <a:t>134</a:t>
            </a:r>
            <a:r>
              <a:rPr lang="zh-CN" altLang="en-US" sz="2000" b="1" dirty="0" smtClean="0">
                <a:latin typeface="黑体" pitchFamily="49" charset="-122"/>
                <a:ea typeface="黑体" pitchFamily="49" charset="-122"/>
              </a:rPr>
              <a:t>号文件第二条法规的</a:t>
            </a:r>
            <a:r>
              <a:rPr lang="zh-CN" altLang="en-US" sz="2000" b="1" dirty="0" smtClean="0">
                <a:latin typeface="Gulim" pitchFamily="34" charset="-127"/>
                <a:ea typeface="黑体" pitchFamily="2" charset="-122"/>
              </a:rPr>
              <a:t>“</a:t>
            </a:r>
            <a:r>
              <a:rPr lang="zh-CN" altLang="en-US" sz="2000" b="1" dirty="0" smtClean="0">
                <a:latin typeface="黑体" pitchFamily="2" charset="-122"/>
                <a:ea typeface="黑体" pitchFamily="2" charset="-122"/>
              </a:rPr>
              <a:t>购货方从销售方取得第三方开具的专用发票</a:t>
            </a:r>
            <a:r>
              <a:rPr lang="zh-CN" altLang="en-US" sz="2000" b="1" dirty="0" smtClean="0">
                <a:latin typeface="Gulim" pitchFamily="34" charset="-127"/>
                <a:ea typeface="黑体" pitchFamily="2" charset="-122"/>
              </a:rPr>
              <a:t>”的</a:t>
            </a:r>
            <a:r>
              <a:rPr lang="zh-CN" altLang="en-US" sz="2000" b="1" dirty="0" smtClean="0">
                <a:latin typeface="黑体" pitchFamily="2" charset="-122"/>
                <a:ea typeface="黑体" pitchFamily="2" charset="-122"/>
              </a:rPr>
              <a:t>情况。</a:t>
            </a:r>
            <a:r>
              <a:rPr lang="en-US" altLang="zh-CN" sz="2000" b="1" dirty="0" smtClean="0">
                <a:latin typeface="黑体" pitchFamily="2" charset="-122"/>
                <a:ea typeface="黑体" pitchFamily="2" charset="-122"/>
              </a:rPr>
              <a:t>     </a:t>
            </a:r>
            <a:r>
              <a:rPr lang="en-US" altLang="zh-CN" sz="2000" b="1" dirty="0" smtClean="0">
                <a:latin typeface="Gulim" pitchFamily="34" charset="-127"/>
                <a:ea typeface="黑体" pitchFamily="2" charset="-122"/>
              </a:rPr>
              <a:t>……</a:t>
            </a:r>
            <a:endParaRPr lang="zh-CN" altLang="en-US" sz="2000" dirty="0" smtClean="0">
              <a:latin typeface="黑体" pitchFamily="2" charset="-122"/>
              <a:ea typeface="黑体" pitchFamily="2" charset="-122"/>
            </a:endParaRPr>
          </a:p>
        </p:txBody>
      </p:sp>
      <p:sp>
        <p:nvSpPr>
          <p:cNvPr id="4" name="灯片编号占位符 3"/>
          <p:cNvSpPr>
            <a:spLocks noGrp="1"/>
          </p:cNvSpPr>
          <p:nvPr>
            <p:ph type="sldNum" sz="quarter" idx="12"/>
          </p:nvPr>
        </p:nvSpPr>
        <p:spPr/>
        <p:txBody>
          <a:bodyPr/>
          <a:lstStyle/>
          <a:p>
            <a:pPr>
              <a:defRPr/>
            </a:pPr>
            <a:fld id="{515509F9-B6A6-4A98-B23D-C9110DC7ACDA}" type="slidenum">
              <a:rPr lang="zh-CN" altLang="en-US" smtClean="0"/>
              <a:pPr>
                <a:defRPr/>
              </a:pPr>
              <a:t>15</a:t>
            </a:fld>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714362"/>
            <a:ext cx="7972452" cy="2286017"/>
          </a:xfrm>
          <a:ln>
            <a:solidFill>
              <a:schemeClr val="accent1"/>
            </a:solidFill>
          </a:ln>
        </p:spPr>
        <p:txBody>
          <a:bodyPr/>
          <a:lstStyle/>
          <a:p>
            <a:pPr eaLnBrk="1">
              <a:lnSpc>
                <a:spcPts val="2800"/>
              </a:lnSpc>
            </a:pPr>
            <a:r>
              <a:rPr lang="zh-CN" altLang="en-US" sz="2000" b="1" dirty="0" smtClean="0">
                <a:latin typeface="黑体" pitchFamily="49" charset="-122"/>
                <a:ea typeface="黑体" pitchFamily="49" charset="-122"/>
              </a:rPr>
              <a:t>    国税发</a:t>
            </a:r>
            <a:r>
              <a:rPr lang="en-US" altLang="zh-CN" sz="2000" b="1" dirty="0" smtClean="0">
                <a:latin typeface="黑体" pitchFamily="49" charset="-122"/>
                <a:ea typeface="黑体" pitchFamily="49" charset="-122"/>
              </a:rPr>
              <a:t>[1997]134</a:t>
            </a:r>
            <a:r>
              <a:rPr lang="zh-CN" altLang="en-US" sz="2000" b="1" dirty="0" smtClean="0">
                <a:latin typeface="黑体" pitchFamily="49" charset="-122"/>
                <a:ea typeface="黑体" pitchFamily="49" charset="-122"/>
              </a:rPr>
              <a:t>号第二条 </a:t>
            </a:r>
            <a:endParaRPr lang="en-US" altLang="zh-CN" sz="2000" b="1" dirty="0" smtClean="0">
              <a:latin typeface="黑体" pitchFamily="49" charset="-122"/>
              <a:ea typeface="黑体" pitchFamily="49" charset="-122"/>
            </a:endParaRPr>
          </a:p>
          <a:p>
            <a:pPr eaLnBrk="1">
              <a:lnSpc>
                <a:spcPts val="2800"/>
              </a:lnSpc>
            </a:pPr>
            <a:r>
              <a:rPr lang="zh-CN" altLang="en-US" sz="2000" b="1" dirty="0" smtClean="0">
                <a:latin typeface="黑体" pitchFamily="49" charset="-122"/>
                <a:ea typeface="黑体" pitchFamily="49" charset="-122"/>
              </a:rPr>
              <a:t>    在货物交易中，购货方从销售方取得第三方开具的专用发票，或者从销货地以外的地区取得专用发票，向税务机关申报抵扣税款或者申请出口退税的，应当按偷税、骗取出口退税处理，依照</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中华人民共和国税收征收管理法</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及有关法规追缴税款，处以偷税、骗税数额五倍以下的罚款。</a:t>
            </a:r>
          </a:p>
          <a:p>
            <a:endParaRPr lang="zh-CN" altLang="en-US" sz="2000" b="1" dirty="0">
              <a:latin typeface="黑体" pitchFamily="49" charset="-122"/>
              <a:ea typeface="黑体" pitchFamily="49" charset="-122"/>
            </a:endParaRPr>
          </a:p>
        </p:txBody>
      </p:sp>
      <p:sp>
        <p:nvSpPr>
          <p:cNvPr id="4" name="矩形 3"/>
          <p:cNvSpPr/>
          <p:nvPr/>
        </p:nvSpPr>
        <p:spPr>
          <a:xfrm>
            <a:off x="1714480" y="3429006"/>
            <a:ext cx="91440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a:t>
            </a:r>
            <a:endParaRPr lang="zh-CN" altLang="en-US" dirty="0"/>
          </a:p>
        </p:txBody>
      </p:sp>
      <p:sp>
        <p:nvSpPr>
          <p:cNvPr id="5" name="矩形 4"/>
          <p:cNvSpPr/>
          <p:nvPr/>
        </p:nvSpPr>
        <p:spPr>
          <a:xfrm>
            <a:off x="3857620" y="3429006"/>
            <a:ext cx="91440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B</a:t>
            </a:r>
            <a:endParaRPr lang="zh-CN" altLang="en-US" dirty="0"/>
          </a:p>
        </p:txBody>
      </p:sp>
      <p:sp>
        <p:nvSpPr>
          <p:cNvPr id="6" name="矩形 5"/>
          <p:cNvSpPr/>
          <p:nvPr/>
        </p:nvSpPr>
        <p:spPr>
          <a:xfrm>
            <a:off x="5857884" y="3429006"/>
            <a:ext cx="91440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a:t>
            </a:r>
            <a:endParaRPr lang="zh-CN" altLang="en-US" dirty="0"/>
          </a:p>
        </p:txBody>
      </p:sp>
      <p:sp>
        <p:nvSpPr>
          <p:cNvPr id="7" name="右箭头 6"/>
          <p:cNvSpPr/>
          <p:nvPr/>
        </p:nvSpPr>
        <p:spPr>
          <a:xfrm>
            <a:off x="2786050" y="3571882"/>
            <a:ext cx="928694" cy="21431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右箭头 7"/>
          <p:cNvSpPr/>
          <p:nvPr/>
        </p:nvSpPr>
        <p:spPr>
          <a:xfrm>
            <a:off x="4857752" y="3571882"/>
            <a:ext cx="857256" cy="21431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左弧形箭头 8"/>
          <p:cNvSpPr/>
          <p:nvPr/>
        </p:nvSpPr>
        <p:spPr>
          <a:xfrm rot="16200000">
            <a:off x="4107651" y="2178844"/>
            <a:ext cx="428630" cy="4214839"/>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乘号 9"/>
          <p:cNvSpPr/>
          <p:nvPr/>
        </p:nvSpPr>
        <p:spPr>
          <a:xfrm>
            <a:off x="4000496" y="4214824"/>
            <a:ext cx="714380" cy="571504"/>
          </a:xfrm>
          <a:prstGeom prst="mathMultiply">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pPr>
              <a:defRPr/>
            </a:pPr>
            <a:fld id="{CAEC7859-D912-4F21-85F3-445B83B236B6}" type="slidenum">
              <a:rPr lang="zh-CN" altLang="en-US" smtClean="0"/>
              <a:pPr>
                <a:defRPr/>
              </a:pPr>
              <a:t>16</a:t>
            </a:fld>
            <a:endParaRPr lang="zh-CN"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3"/>
          <p:cNvSpPr>
            <a:spLocks noGrp="1"/>
          </p:cNvSpPr>
          <p:nvPr>
            <p:ph type="body" idx="1"/>
          </p:nvPr>
        </p:nvSpPr>
        <p:spPr>
          <a:xfrm>
            <a:off x="457200" y="771525"/>
            <a:ext cx="7901014" cy="2014539"/>
          </a:xfrm>
          <a:ln>
            <a:solidFill>
              <a:schemeClr val="accent1"/>
            </a:solidFill>
          </a:ln>
        </p:spPr>
        <p:txBody>
          <a:bodyPr/>
          <a:lstStyle/>
          <a:p>
            <a:pPr>
              <a:lnSpc>
                <a:spcPct val="120000"/>
              </a:lnSpc>
            </a:pPr>
            <a:r>
              <a:rPr lang="zh-CN" altLang="en-US" sz="2000" b="1" dirty="0" smtClean="0">
                <a:latin typeface="黑体" pitchFamily="2" charset="-122"/>
                <a:ea typeface="黑体" pitchFamily="2" charset="-122"/>
              </a:rPr>
              <a:t>    国家税务总局公告</a:t>
            </a:r>
            <a:r>
              <a:rPr lang="en-US" altLang="zh-CN" sz="2000" b="1" dirty="0" smtClean="0">
                <a:latin typeface="黑体" pitchFamily="2" charset="-122"/>
                <a:ea typeface="黑体" pitchFamily="2" charset="-122"/>
              </a:rPr>
              <a:t>2012</a:t>
            </a:r>
            <a:r>
              <a:rPr lang="zh-CN" altLang="en-US" sz="2000" b="1" dirty="0" smtClean="0">
                <a:latin typeface="黑体" pitchFamily="2" charset="-122"/>
                <a:ea typeface="黑体" pitchFamily="2" charset="-122"/>
              </a:rPr>
              <a:t>年第</a:t>
            </a:r>
            <a:r>
              <a:rPr lang="en-US" altLang="zh-CN" sz="2000" b="1" dirty="0" smtClean="0">
                <a:latin typeface="黑体" pitchFamily="2" charset="-122"/>
                <a:ea typeface="黑体" pitchFamily="2" charset="-122"/>
              </a:rPr>
              <a:t>33</a:t>
            </a:r>
            <a:r>
              <a:rPr lang="zh-CN" altLang="en-US" sz="2000" b="1" dirty="0" smtClean="0">
                <a:latin typeface="黑体" pitchFamily="2" charset="-122"/>
                <a:ea typeface="黑体" pitchFamily="2" charset="-122"/>
              </a:rPr>
              <a:t>号 </a:t>
            </a:r>
          </a:p>
          <a:p>
            <a:pPr>
              <a:lnSpc>
                <a:spcPct val="120000"/>
              </a:lnSpc>
            </a:pPr>
            <a:r>
              <a:rPr lang="zh-CN" altLang="en-US" sz="2000" b="1" dirty="0" smtClean="0">
                <a:latin typeface="黑体" pitchFamily="2" charset="-122"/>
                <a:ea typeface="黑体" pitchFamily="2" charset="-122"/>
              </a:rPr>
              <a:t>　　税务机关对纳税人虚开增值税专用发票的行为，应按</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中华人民共和国税收征收管理法</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及</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发票管理办法</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的有关规定给予处罚。纳税人取得虚开的增值税专用发票，不得作为增值税合法有效的扣税凭证抵扣其进项税额。</a:t>
            </a:r>
          </a:p>
        </p:txBody>
      </p:sp>
      <p:sp>
        <p:nvSpPr>
          <p:cNvPr id="3" name="灯片编号占位符 2"/>
          <p:cNvSpPr>
            <a:spLocks noGrp="1"/>
          </p:cNvSpPr>
          <p:nvPr>
            <p:ph type="sldNum" sz="quarter" idx="12"/>
          </p:nvPr>
        </p:nvSpPr>
        <p:spPr/>
        <p:txBody>
          <a:bodyPr/>
          <a:lstStyle/>
          <a:p>
            <a:pPr>
              <a:defRPr/>
            </a:pPr>
            <a:fld id="{CAEC7859-D912-4F21-85F3-445B83B236B6}" type="slidenum">
              <a:rPr lang="zh-CN" altLang="en-US" smtClean="0"/>
              <a:pPr>
                <a:defRPr/>
              </a:pPr>
              <a:t>17</a:t>
            </a:fld>
            <a:endParaRPr lang="zh-CN"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714363"/>
            <a:ext cx="7758138" cy="2143140"/>
          </a:xfrm>
          <a:ln>
            <a:solidFill>
              <a:schemeClr val="accent1"/>
            </a:solidFill>
          </a:ln>
        </p:spPr>
        <p:txBody>
          <a:bodyPr/>
          <a:lstStyle/>
          <a:p>
            <a:r>
              <a:rPr lang="zh-CN" altLang="en-US" sz="2000" b="1" dirty="0" smtClean="0">
                <a:latin typeface="黑体" pitchFamily="49" charset="-122"/>
                <a:ea typeface="黑体" pitchFamily="49" charset="-122"/>
              </a:rPr>
              <a:t>    虚开增值税专用发票，是指有为他人虚开、为自己虚开、让他人为自己虚开、介绍他人虚开行为之一的，违反有关规范，使国家造成损失的行为。</a:t>
            </a:r>
            <a:endParaRPr lang="en-US" altLang="zh-CN" sz="2000" b="1"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最高人民法院</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关于适用</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全国人民代表大会常务委员会关于惩治虚开、伪造和非法出售增值税专用发票犯罪的决定</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若干问题的解释</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之规定，具有下列行为之一的，即属本罪的虚开：</a:t>
            </a:r>
            <a:endParaRPr lang="zh-CN" altLang="en-US" sz="2000" dirty="0"/>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18</a:t>
            </a:fld>
            <a:endParaRPr lang="zh-CN"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57239"/>
            <a:ext cx="7901014" cy="2357454"/>
          </a:xfrm>
          <a:ln>
            <a:solidFill>
              <a:schemeClr val="accent1"/>
            </a:solidFill>
          </a:ln>
        </p:spPr>
        <p:txBody>
          <a:bodyPr/>
          <a:lstStyle/>
          <a:p>
            <a:pPr eaLnBrk="1">
              <a:lnSpc>
                <a:spcPts val="2800"/>
              </a:lnSpc>
            </a:pPr>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1</a:t>
            </a:r>
            <a:r>
              <a:rPr lang="zh-CN" altLang="en-US" sz="2000" b="1" dirty="0" smtClean="0">
                <a:latin typeface="黑体" pitchFamily="49" charset="-122"/>
                <a:ea typeface="黑体" pitchFamily="49" charset="-122"/>
              </a:rPr>
              <a:t>）没有货物购销或者没有提供或接受应税劳务而为他人、为自己、让他人为自己、介绍他人开具；</a:t>
            </a:r>
          </a:p>
          <a:p>
            <a:pPr eaLnBrk="1">
              <a:lnSpc>
                <a:spcPts val="2800"/>
              </a:lnSpc>
            </a:pPr>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2</a:t>
            </a:r>
            <a:r>
              <a:rPr lang="zh-CN" altLang="en-US" sz="2000" b="1" dirty="0" smtClean="0">
                <a:latin typeface="黑体" pitchFamily="49" charset="-122"/>
                <a:ea typeface="黑体" pitchFamily="49" charset="-122"/>
              </a:rPr>
              <a:t>）有货物购销或者提供或接受民应税劳务但为他人、为自已、让他人为自己、介绍他人开具数量或者金额不实；</a:t>
            </a:r>
          </a:p>
          <a:p>
            <a:pPr eaLnBrk="1">
              <a:lnSpc>
                <a:spcPts val="2800"/>
              </a:lnSpc>
            </a:pPr>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3</a:t>
            </a:r>
            <a:r>
              <a:rPr lang="zh-CN" altLang="en-US" sz="2000" b="1" dirty="0" smtClean="0">
                <a:latin typeface="黑体" pitchFamily="49" charset="-122"/>
                <a:ea typeface="黑体" pitchFamily="49" charset="-122"/>
              </a:rPr>
              <a:t>）进行实际经营活动，但他人为自己代开其余的对不能反映纳税情况的有关内容作虚假填写。</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19</a:t>
            </a:fld>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p:nvPr>
        </p:nvSpPr>
        <p:spPr>
          <a:xfrm>
            <a:off x="1928794" y="714362"/>
            <a:ext cx="4143404" cy="431800"/>
          </a:xfrm>
        </p:spPr>
        <p:txBody>
          <a:bodyPr/>
          <a:lstStyle/>
          <a:p>
            <a:pPr eaLnBrk="1" hangingPunct="1"/>
            <a:r>
              <a:rPr lang="zh-CN" altLang="en-US" sz="2200" b="1" dirty="0" smtClean="0">
                <a:solidFill>
                  <a:schemeClr val="hlink"/>
                </a:solidFill>
                <a:latin typeface="黑体" pitchFamily="49" charset="-122"/>
                <a:ea typeface="黑体" pitchFamily="49" charset="-122"/>
              </a:rPr>
              <a:t>主要内容</a:t>
            </a:r>
          </a:p>
        </p:txBody>
      </p:sp>
      <p:sp>
        <p:nvSpPr>
          <p:cNvPr id="16386" name="Rectangle 3"/>
          <p:cNvSpPr>
            <a:spLocks noGrp="1"/>
          </p:cNvSpPr>
          <p:nvPr>
            <p:ph idx="1"/>
          </p:nvPr>
        </p:nvSpPr>
        <p:spPr>
          <a:xfrm>
            <a:off x="2214546" y="1500180"/>
            <a:ext cx="3643338" cy="2222508"/>
          </a:xfrm>
        </p:spPr>
        <p:txBody>
          <a:bodyPr/>
          <a:lstStyle/>
          <a:p>
            <a:pPr>
              <a:lnSpc>
                <a:spcPts val="2800"/>
              </a:lnSpc>
              <a:buNone/>
            </a:pPr>
            <a:r>
              <a:rPr lang="zh-CN" altLang="en-US" sz="2000" b="1" dirty="0" smtClean="0">
                <a:latin typeface="黑体" pitchFamily="49" charset="-122"/>
                <a:ea typeface="黑体" pitchFamily="49" charset="-122"/>
              </a:rPr>
              <a:t>一、增值税与所得税税负分析</a:t>
            </a:r>
          </a:p>
          <a:p>
            <a:pPr>
              <a:lnSpc>
                <a:spcPts val="2800"/>
              </a:lnSpc>
              <a:buNone/>
            </a:pPr>
            <a:r>
              <a:rPr lang="zh-CN" altLang="en-US" sz="2000" b="1" dirty="0" smtClean="0">
                <a:latin typeface="黑体" pitchFamily="49" charset="-122"/>
                <a:ea typeface="黑体" pitchFamily="49" charset="-122"/>
              </a:rPr>
              <a:t>二、增值税发票开具风险分析</a:t>
            </a:r>
            <a:endParaRPr lang="en-US" altLang="zh-CN" sz="2000" b="1" dirty="0" smtClean="0">
              <a:latin typeface="黑体" pitchFamily="49" charset="-122"/>
              <a:ea typeface="黑体" pitchFamily="49" charset="-122"/>
            </a:endParaRPr>
          </a:p>
          <a:p>
            <a:pPr>
              <a:lnSpc>
                <a:spcPts val="2800"/>
              </a:lnSpc>
              <a:buNone/>
            </a:pPr>
            <a:r>
              <a:rPr lang="zh-CN" altLang="en-US" sz="2000" b="1" dirty="0" smtClean="0">
                <a:latin typeface="黑体" pitchFamily="49" charset="-122"/>
                <a:ea typeface="黑体" pitchFamily="49" charset="-122"/>
              </a:rPr>
              <a:t>三、营销费用税前扣除的分析</a:t>
            </a:r>
          </a:p>
          <a:p>
            <a:pPr>
              <a:lnSpc>
                <a:spcPts val="2800"/>
              </a:lnSpc>
              <a:buNone/>
            </a:pPr>
            <a:r>
              <a:rPr lang="zh-CN" altLang="en-US" sz="2000" b="1" dirty="0" smtClean="0">
                <a:latin typeface="黑体" pitchFamily="49" charset="-122"/>
                <a:ea typeface="黑体" pitchFamily="49" charset="-122"/>
              </a:rPr>
              <a:t>四、个人所得税扣缴风险分析</a:t>
            </a:r>
            <a:endParaRPr lang="zh-CN" altLang="en-US" sz="2000" b="1" dirty="0" smtClean="0">
              <a:solidFill>
                <a:schemeClr val="hlink"/>
              </a:solidFill>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a:t>
            </a:fld>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57239"/>
            <a:ext cx="7758138" cy="2214578"/>
          </a:xfrm>
          <a:ln>
            <a:solidFill>
              <a:schemeClr val="accent1"/>
            </a:solidFill>
          </a:ln>
        </p:spPr>
        <p:txBody>
          <a:bodyPr/>
          <a:lstStyle/>
          <a:p>
            <a:pPr>
              <a:lnSpc>
                <a:spcPts val="2800"/>
              </a:lnSpc>
            </a:pPr>
            <a:r>
              <a:rPr lang="zh-CN" altLang="en-US" sz="2000" b="1" dirty="0" smtClean="0">
                <a:latin typeface="黑体" pitchFamily="49" charset="-122"/>
                <a:ea typeface="黑体" pitchFamily="49" charset="-122"/>
              </a:rPr>
              <a:t>    虚开增值税专用发票的具体行为方式有以下四种：</a:t>
            </a:r>
          </a:p>
          <a:p>
            <a:pPr>
              <a:lnSpc>
                <a:spcPts val="2800"/>
              </a:lnSpc>
            </a:pPr>
            <a:r>
              <a:rPr lang="en-US" sz="2000" b="1" dirty="0" smtClean="0">
                <a:latin typeface="黑体" pitchFamily="49" charset="-122"/>
                <a:ea typeface="黑体" pitchFamily="49" charset="-122"/>
              </a:rPr>
              <a:t>    1</a:t>
            </a:r>
            <a:r>
              <a:rPr lang="zh-CN" altLang="en-US" sz="2000" b="1" dirty="0" smtClean="0">
                <a:latin typeface="黑体" pitchFamily="49" charset="-122"/>
                <a:ea typeface="黑体" pitchFamily="49" charset="-122"/>
              </a:rPr>
              <a:t>、为他人虚开增值税专用发票，指合法拥有增值税专用发票的单位或者个人，明知他人没有货物购销或者没有提供或接受应税劳务而为其开具增值税专用发票，或者即使有货物购销或者提供了应税劳务但为其开具数量或者金额不实的增值税专用发票或用于骗取出口退税、抵扣税款的其他发票的行为。</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20</a:t>
            </a:fld>
            <a:endParaRPr lang="zh-CN"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801"/>
            <a:ext cx="7758138" cy="1928826"/>
          </a:xfrm>
          <a:ln>
            <a:solidFill>
              <a:schemeClr val="accent1"/>
            </a:solidFill>
          </a:ln>
        </p:spPr>
        <p:txBody>
          <a:bodyPr/>
          <a:lstStyle/>
          <a:p>
            <a:pPr>
              <a:lnSpc>
                <a:spcPts val="2800"/>
              </a:lnSpc>
            </a:pPr>
            <a:r>
              <a:rPr lang="en-US" sz="2000" b="1" dirty="0" smtClean="0">
                <a:latin typeface="黑体" pitchFamily="49" charset="-122"/>
                <a:ea typeface="黑体" pitchFamily="49" charset="-122"/>
              </a:rPr>
              <a:t>    2</a:t>
            </a:r>
            <a:r>
              <a:rPr lang="zh-CN" altLang="en-US" sz="2000" b="1" dirty="0" smtClean="0">
                <a:latin typeface="黑体" pitchFamily="49" charset="-122"/>
                <a:ea typeface="黑体" pitchFamily="49" charset="-122"/>
              </a:rPr>
              <a:t>、为自已虚开增值税专用发票。指合法拥有增值税专用发票的单位和个人，在本身没有货物购销或者没有提供或者接受应税劳务的情况下为自己开具增值税专用发票，或者即使有货物购销或者提供或接受了应税劳务但却为自己开具数量或者金额不实的增值税专用发票的行为。</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21</a:t>
            </a:fld>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801"/>
            <a:ext cx="7758138" cy="2214578"/>
          </a:xfrm>
          <a:ln>
            <a:solidFill>
              <a:schemeClr val="accent1"/>
            </a:solidFill>
          </a:ln>
        </p:spPr>
        <p:txBody>
          <a:bodyPr/>
          <a:lstStyle/>
          <a:p>
            <a:pPr>
              <a:lnSpc>
                <a:spcPts val="2800"/>
              </a:lnSpc>
            </a:pPr>
            <a:r>
              <a:rPr lang="en-US" sz="2000" b="1" dirty="0" smtClean="0">
                <a:latin typeface="黑体" pitchFamily="49" charset="-122"/>
                <a:ea typeface="黑体" pitchFamily="49" charset="-122"/>
              </a:rPr>
              <a:t>    3</a:t>
            </a:r>
            <a:r>
              <a:rPr lang="zh-CN" altLang="en-US" sz="2000" b="1" dirty="0" smtClean="0">
                <a:latin typeface="黑体" pitchFamily="49" charset="-122"/>
                <a:ea typeface="黑体" pitchFamily="49" charset="-122"/>
              </a:rPr>
              <a:t>、让他人为自己虚开增值税专用发票，指没有货物购销或者没有提供或接受应税劳务的单位或者个人要求合法拥有增值税专用发票的单位或者个人为其开具增值税专用发票，或者即使有货物购销或者提供或接受了应税劳务但要求他人开具数量或者金额不实的增值税专用发票或者进行了实际经营活动，但让他人为自己代开增值税专用发票的行为。</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22</a:t>
            </a:fld>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801"/>
            <a:ext cx="7543824" cy="1285884"/>
          </a:xfrm>
          <a:ln>
            <a:solidFill>
              <a:schemeClr val="accent1"/>
            </a:solidFill>
          </a:ln>
        </p:spPr>
        <p:txBody>
          <a:bodyPr/>
          <a:lstStyle/>
          <a:p>
            <a:pPr>
              <a:lnSpc>
                <a:spcPts val="2800"/>
              </a:lnSpc>
            </a:pPr>
            <a:r>
              <a:rPr lang="en-US" sz="2000" b="1" dirty="0" smtClean="0">
                <a:latin typeface="黑体" pitchFamily="49" charset="-122"/>
                <a:ea typeface="黑体" pitchFamily="49" charset="-122"/>
              </a:rPr>
              <a:t>   4</a:t>
            </a:r>
            <a:r>
              <a:rPr lang="zh-CN" altLang="en-US" sz="2000" b="1" dirty="0" smtClean="0">
                <a:latin typeface="黑体" pitchFamily="49" charset="-122"/>
                <a:ea typeface="黑体" pitchFamily="49" charset="-122"/>
              </a:rPr>
              <a:t>、介绍他人虚开增值税专用发票，指在合法拥有增值税专用发票的单位或者个人与要求虚开增值税专用发票的单位或者个人之间沟通联系、牵线搭桥的行为。</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23</a:t>
            </a:fld>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42925"/>
            <a:ext cx="7972452" cy="3143271"/>
          </a:xfrm>
          <a:ln>
            <a:solidFill>
              <a:schemeClr val="accent1"/>
            </a:solidFill>
          </a:ln>
        </p:spPr>
        <p:txBody>
          <a:bodyPr/>
          <a:lstStyle/>
          <a:p>
            <a:r>
              <a:rPr lang="zh-CN" altLang="en-US" sz="2000" b="1" dirty="0" smtClean="0">
                <a:latin typeface="黑体" pitchFamily="49" charset="-122"/>
                <a:ea typeface="黑体" pitchFamily="49" charset="-122"/>
              </a:rPr>
              <a:t>    国家税务总局公告</a:t>
            </a:r>
            <a:r>
              <a:rPr lang="en-US" sz="2000" b="1" dirty="0" smtClean="0">
                <a:latin typeface="黑体" pitchFamily="49" charset="-122"/>
                <a:ea typeface="黑体" pitchFamily="49" charset="-122"/>
              </a:rPr>
              <a:t>2014</a:t>
            </a:r>
            <a:r>
              <a:rPr lang="zh-CN" altLang="en-US" sz="2000" b="1" dirty="0" smtClean="0">
                <a:latin typeface="黑体" pitchFamily="49" charset="-122"/>
                <a:ea typeface="黑体" pitchFamily="49" charset="-122"/>
              </a:rPr>
              <a:t>年第</a:t>
            </a:r>
            <a:r>
              <a:rPr lang="en-US" sz="2000" b="1" dirty="0" smtClean="0">
                <a:latin typeface="黑体" pitchFamily="49" charset="-122"/>
                <a:ea typeface="黑体" pitchFamily="49" charset="-122"/>
              </a:rPr>
              <a:t>39</a:t>
            </a:r>
            <a:r>
              <a:rPr lang="zh-CN" altLang="en-US" sz="2000" b="1" dirty="0" smtClean="0">
                <a:latin typeface="黑体" pitchFamily="49" charset="-122"/>
                <a:ea typeface="黑体" pitchFamily="49" charset="-122"/>
              </a:rPr>
              <a:t>号</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同时符合以下情形的，不属于对外虚开增值税专用发票：</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一、纳税人向受票方纳税人销售了货物，或者提供了增值税应税劳务、应税服务；</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二、纳税人向受票方纳税人收取了所销售货物、所提供应税劳务或者应税服务的款项，或者取得了索取销售款项的凭据；</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三、纳税人按规定向受票方纳税人开具的增值税专用发票相关内容，与所销售货物、所提供应税劳务或者应税服务相符，且该增值税专用发票是纳税人合法取得、并以自己名义开具的。</a:t>
            </a:r>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24</a:t>
            </a:fld>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idx="1"/>
          </p:nvPr>
        </p:nvSpPr>
        <p:spPr>
          <a:xfrm>
            <a:off x="457200" y="519112"/>
            <a:ext cx="7901014" cy="2124076"/>
          </a:xfrm>
          <a:ln>
            <a:solidFill>
              <a:schemeClr val="accent1"/>
            </a:solidFill>
          </a:ln>
        </p:spPr>
        <p:txBody>
          <a:bodyPr/>
          <a:lstStyle/>
          <a:p>
            <a:pPr eaLnBrk="1" hangingPunct="1">
              <a:lnSpc>
                <a:spcPct val="1200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最高人民检察院 公安部 关于公安机关管辖的刑事案件立案追诉标准的规定（二）</a:t>
            </a:r>
            <a:r>
              <a:rPr lang="en-US" altLang="zh-CN" sz="2000" b="1" dirty="0" smtClean="0">
                <a:latin typeface="黑体" pitchFamily="49" charset="-122"/>
                <a:ea typeface="黑体" pitchFamily="49" charset="-122"/>
              </a:rPr>
              <a:t>》</a:t>
            </a:r>
            <a:endParaRPr lang="zh-CN" altLang="en-US" sz="2000" b="1" dirty="0" smtClean="0">
              <a:latin typeface="黑体" pitchFamily="49" charset="-122"/>
              <a:ea typeface="黑体" pitchFamily="49" charset="-122"/>
            </a:endParaRPr>
          </a:p>
          <a:p>
            <a:pPr eaLnBrk="1" hangingPunct="1">
              <a:lnSpc>
                <a:spcPct val="120000"/>
              </a:lnSpc>
            </a:pPr>
            <a:r>
              <a:rPr lang="zh-CN" altLang="en-US" sz="2000" b="1" dirty="0" smtClean="0">
                <a:latin typeface="黑体" pitchFamily="49" charset="-122"/>
                <a:ea typeface="黑体" pitchFamily="49" charset="-122"/>
              </a:rPr>
              <a:t>    第六十一条   虚开增值税专用发票或者虚开用于骗取出口退税、抵扣税款的其他发票，虚开的税款数额在一万元以上或者致使国家税款被骗数额在五千元以上的，应予立案追诉。</a:t>
            </a:r>
            <a:endParaRPr lang="en-US" altLang="zh-CN" sz="2000" b="1" dirty="0" smtClean="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25</a:t>
            </a:fld>
            <a:endParaRPr lang="zh-CN"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2"/>
            <a:ext cx="7758138" cy="2857519"/>
          </a:xfrm>
          <a:ln>
            <a:solidFill>
              <a:schemeClr val="accent1"/>
            </a:solidFill>
          </a:ln>
        </p:spPr>
        <p:txBody>
          <a:bodyPr/>
          <a:lstStyle/>
          <a:p>
            <a:pPr eaLnBrk="1">
              <a:lnSpc>
                <a:spcPts val="2800"/>
              </a:lnSpc>
            </a:pPr>
            <a:r>
              <a:rPr lang="zh-CN" altLang="en-US" sz="2000" b="1" dirty="0" smtClean="0">
                <a:latin typeface="黑体" pitchFamily="49" charset="-122"/>
                <a:ea typeface="黑体" pitchFamily="49" charset="-122"/>
              </a:rPr>
              <a:t>    国税发</a:t>
            </a:r>
            <a:r>
              <a:rPr lang="en-US" altLang="zh-CN" sz="2000" b="1" dirty="0" smtClean="0">
                <a:latin typeface="黑体" pitchFamily="49" charset="-122"/>
                <a:ea typeface="黑体" pitchFamily="49" charset="-122"/>
              </a:rPr>
              <a:t>[2004]136</a:t>
            </a:r>
            <a:r>
              <a:rPr lang="zh-CN" altLang="en-US" sz="2000" b="1" dirty="0" smtClean="0">
                <a:latin typeface="黑体" pitchFamily="49" charset="-122"/>
                <a:ea typeface="黑体" pitchFamily="49" charset="-122"/>
              </a:rPr>
              <a:t>号</a:t>
            </a:r>
            <a:br>
              <a:rPr lang="zh-CN" altLang="en-US" sz="2000" b="1" dirty="0" smtClean="0">
                <a:latin typeface="黑体" pitchFamily="49" charset="-122"/>
                <a:ea typeface="黑体" pitchFamily="49" charset="-122"/>
              </a:rPr>
            </a:br>
            <a:r>
              <a:rPr lang="zh-CN" altLang="en-US" sz="2000" b="1" dirty="0" smtClean="0">
                <a:latin typeface="黑体" pitchFamily="49" charset="-122"/>
                <a:ea typeface="黑体" pitchFamily="49" charset="-122"/>
              </a:rPr>
              <a:t>　　一、商业企业向供货方收取的部分收入，按照以下原则征收增值税或营业税：</a:t>
            </a:r>
            <a:br>
              <a:rPr lang="zh-CN" altLang="en-US" sz="2000" b="1" dirty="0" smtClean="0">
                <a:latin typeface="黑体" pitchFamily="49" charset="-122"/>
                <a:ea typeface="黑体" pitchFamily="49" charset="-122"/>
              </a:rPr>
            </a:br>
            <a:r>
              <a:rPr lang="zh-CN" altLang="en-US" sz="2000" b="1" dirty="0" smtClean="0">
                <a:latin typeface="黑体" pitchFamily="49" charset="-122"/>
                <a:ea typeface="黑体" pitchFamily="49" charset="-122"/>
              </a:rPr>
              <a:t>　　（一）对商业企业向供货方收取的与商品销售量、销售额无必然联系，且商业企业向供货方提供一定劳务的收入，例如进场费、广告促销费、上架费、展示费、管理费等，不属于平销返利，不冲减当期增值税进项税金，应按营业税的适用税目税率征收营业税。</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26</a:t>
            </a:fld>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57239"/>
            <a:ext cx="7972452" cy="2428892"/>
          </a:xfrm>
          <a:ln>
            <a:solidFill>
              <a:schemeClr val="accent1"/>
            </a:solidFill>
          </a:ln>
        </p:spPr>
        <p:txBody>
          <a:bodyPr/>
          <a:lstStyle/>
          <a:p>
            <a:pPr eaLnBrk="1">
              <a:lnSpc>
                <a:spcPts val="2900"/>
              </a:lnSpc>
            </a:pPr>
            <a:r>
              <a:rPr lang="zh-CN" altLang="en-US" sz="2000" b="1" dirty="0" smtClean="0">
                <a:latin typeface="黑体" pitchFamily="49" charset="-122"/>
                <a:ea typeface="黑体" pitchFamily="49" charset="-122"/>
              </a:rPr>
              <a:t>   （二）对商业企业向供货方收取的与商品销售量、销售额挂钩（如以一定比例、金额、数量计算）的各种返还收入，均应按照平销返利行为的有关规定冲减当期增值税进项税金，不征收营业税。</a:t>
            </a:r>
            <a:endParaRPr lang="en-US" altLang="zh-CN" sz="2000" b="1" dirty="0" smtClean="0">
              <a:latin typeface="黑体" pitchFamily="49" charset="-122"/>
              <a:ea typeface="黑体" pitchFamily="49" charset="-122"/>
            </a:endParaRPr>
          </a:p>
          <a:p>
            <a:pPr eaLnBrk="1">
              <a:lnSpc>
                <a:spcPts val="2900"/>
              </a:lnSpc>
            </a:pPr>
            <a:r>
              <a:rPr lang="zh-CN" altLang="en-US" sz="2000" b="1" dirty="0" smtClean="0">
                <a:latin typeface="黑体" pitchFamily="49" charset="-122"/>
                <a:ea typeface="黑体" pitchFamily="49" charset="-122"/>
              </a:rPr>
              <a:t>    二、应冲减进项税金的计算公式调整为：</a:t>
            </a:r>
            <a:br>
              <a:rPr lang="zh-CN" altLang="en-US" sz="2000" b="1" dirty="0" smtClean="0">
                <a:latin typeface="黑体" pitchFamily="49" charset="-122"/>
                <a:ea typeface="黑体" pitchFamily="49" charset="-122"/>
              </a:rPr>
            </a:br>
            <a:r>
              <a:rPr lang="zh-CN" altLang="en-US" sz="2000" b="1" dirty="0" smtClean="0">
                <a:latin typeface="黑体" pitchFamily="49" charset="-122"/>
                <a:ea typeface="黑体" pitchFamily="49" charset="-122"/>
              </a:rPr>
              <a:t>　　当期应冲减进项税金</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当期取得的返还资金</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a:t>
            </a:r>
            <a:r>
              <a:rPr lang="en-US" altLang="zh-CN" sz="2000" b="1" dirty="0" smtClean="0">
                <a:latin typeface="黑体" pitchFamily="49" charset="-122"/>
                <a:ea typeface="黑体" pitchFamily="49" charset="-122"/>
              </a:rPr>
              <a:t>1+</a:t>
            </a:r>
            <a:r>
              <a:rPr lang="zh-CN" altLang="en-US" sz="2000" b="1" dirty="0" smtClean="0">
                <a:latin typeface="黑体" pitchFamily="49" charset="-122"/>
                <a:ea typeface="黑体" pitchFamily="49" charset="-122"/>
              </a:rPr>
              <a:t>所购货物适用增值税税率）</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所购货物适用增值税税率　　</a:t>
            </a:r>
          </a:p>
          <a:p>
            <a:pPr>
              <a:lnSpc>
                <a:spcPts val="2900"/>
              </a:lnSpc>
            </a:pP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27</a:t>
            </a:fld>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801"/>
            <a:ext cx="7972452" cy="1643074"/>
          </a:xfrm>
          <a:ln>
            <a:solidFill>
              <a:schemeClr val="accent1"/>
            </a:solidFill>
          </a:ln>
        </p:spPr>
        <p:txBody>
          <a:bodyPr/>
          <a:lstStyle/>
          <a:p>
            <a:pPr eaLnBrk="1">
              <a:lnSpc>
                <a:spcPts val="2800"/>
              </a:lnSpc>
            </a:pPr>
            <a:r>
              <a:rPr lang="zh-CN" altLang="en-US" sz="2000" b="1" dirty="0" smtClean="0">
                <a:latin typeface="黑体" pitchFamily="49" charset="-122"/>
                <a:ea typeface="黑体" pitchFamily="49" charset="-122"/>
              </a:rPr>
              <a:t>    三、商业企业向供货方收取的各种收入，一律不得开具增值税专用发票。　　</a:t>
            </a:r>
          </a:p>
          <a:p>
            <a:pPr eaLnBrk="1">
              <a:lnSpc>
                <a:spcPts val="2800"/>
              </a:lnSpc>
            </a:pPr>
            <a:r>
              <a:rPr lang="zh-CN" altLang="en-US" sz="2000" b="1" dirty="0" smtClean="0">
                <a:latin typeface="黑体" pitchFamily="49" charset="-122"/>
                <a:ea typeface="黑体" pitchFamily="49" charset="-122"/>
              </a:rPr>
              <a:t>　　四、其他增值税一般纳税人向供货方收取的各种收入的纳税处理，比照本通知的规定执行。</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28</a:t>
            </a:fld>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57172"/>
            <a:ext cx="7758138" cy="571504"/>
          </a:xfrm>
        </p:spPr>
        <p:txBody>
          <a:bodyPr/>
          <a:lstStyle/>
          <a:p>
            <a:r>
              <a:rPr lang="zh-CN" altLang="en-US" sz="2000" b="1" dirty="0" smtClean="0">
                <a:solidFill>
                  <a:srgbClr val="C00000"/>
                </a:solidFill>
                <a:latin typeface="黑体" pitchFamily="49" charset="-122"/>
                <a:ea typeface="黑体" pitchFamily="49" charset="-122"/>
              </a:rPr>
              <a:t>三、营销费用税前扣除的分析</a:t>
            </a:r>
            <a:endParaRPr lang="zh-CN" altLang="en-US" sz="2000" dirty="0">
              <a:solidFill>
                <a:srgbClr val="C00000"/>
              </a:solidFill>
            </a:endParaRPr>
          </a:p>
        </p:txBody>
      </p:sp>
      <p:sp>
        <p:nvSpPr>
          <p:cNvPr id="4" name="Rectangle 3"/>
          <p:cNvSpPr>
            <a:spLocks noGrp="1"/>
          </p:cNvSpPr>
          <p:nvPr>
            <p:ph idx="1"/>
          </p:nvPr>
        </p:nvSpPr>
        <p:spPr>
          <a:xfrm>
            <a:off x="395288" y="1203325"/>
            <a:ext cx="7962926" cy="2011367"/>
          </a:xfrm>
          <a:ln>
            <a:solidFill>
              <a:schemeClr val="accent1"/>
            </a:solidFill>
          </a:ln>
        </p:spPr>
        <p:txBody>
          <a:bodyPr/>
          <a:lstStyle/>
          <a:p>
            <a:pPr eaLnBrk="1" hangingPunct="1">
              <a:lnSpc>
                <a:spcPct val="120000"/>
              </a:lnSpc>
              <a:buFont typeface="Wingdings" pitchFamily="2" charset="2"/>
              <a:buChar char="l"/>
            </a:pPr>
            <a:r>
              <a:rPr lang="zh-CN" altLang="en-US" sz="2000" b="1" dirty="0" smtClean="0">
                <a:solidFill>
                  <a:srgbClr val="3D55CF"/>
                </a:solidFill>
                <a:latin typeface="黑体" pitchFamily="2" charset="-122"/>
                <a:ea typeface="黑体" pitchFamily="2" charset="-122"/>
              </a:rPr>
              <a:t>    </a:t>
            </a:r>
            <a:r>
              <a:rPr lang="en-US" altLang="zh-CN" sz="2000" b="1" dirty="0" smtClean="0">
                <a:solidFill>
                  <a:srgbClr val="3D55CF"/>
                </a:solidFill>
                <a:latin typeface="黑体" pitchFamily="2" charset="-122"/>
                <a:ea typeface="黑体" pitchFamily="2" charset="-122"/>
              </a:rPr>
              <a:t>1.</a:t>
            </a:r>
            <a:r>
              <a:rPr lang="zh-CN" altLang="en-US" sz="2000" b="1" dirty="0" smtClean="0">
                <a:solidFill>
                  <a:srgbClr val="3D55CF"/>
                </a:solidFill>
                <a:latin typeface="黑体" pitchFamily="2" charset="-122"/>
                <a:ea typeface="黑体" pitchFamily="2" charset="-122"/>
              </a:rPr>
              <a:t>折扣折让</a:t>
            </a:r>
            <a:endParaRPr lang="en-US" altLang="zh-CN" sz="2000" b="1" dirty="0" smtClean="0">
              <a:solidFill>
                <a:srgbClr val="3D55CF"/>
              </a:solidFill>
              <a:latin typeface="黑体" pitchFamily="2" charset="-122"/>
              <a:ea typeface="黑体" pitchFamily="2" charset="-122"/>
            </a:endParaRPr>
          </a:p>
          <a:p>
            <a:pPr eaLnBrk="1" hangingPunct="1">
              <a:lnSpc>
                <a:spcPct val="120000"/>
              </a:lnSpc>
              <a:buFont typeface="Wingdings" pitchFamily="2" charset="2"/>
              <a:buChar char="l"/>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国税发</a:t>
            </a:r>
            <a:r>
              <a:rPr lang="en-US" altLang="zh-CN" sz="2000" b="1" dirty="0" smtClean="0">
                <a:latin typeface="黑体" pitchFamily="2" charset="-122"/>
                <a:ea typeface="黑体" pitchFamily="2" charset="-122"/>
              </a:rPr>
              <a:t>[1993]154</a:t>
            </a:r>
            <a:r>
              <a:rPr lang="zh-CN" altLang="en-US" sz="2000" b="1" dirty="0" smtClean="0">
                <a:latin typeface="黑体" pitchFamily="2" charset="-122"/>
                <a:ea typeface="黑体" pitchFamily="2" charset="-122"/>
              </a:rPr>
              <a:t>号：纳税人采取折扣方式销售货物，如果销售额和折扣额在同一张发票上分别注明的，可按折扣后的销售额征收增值税；如果将折扣额另开发票，不论其在财务上如何处理，均不得从销售额中减除折扣额。</a:t>
            </a:r>
          </a:p>
          <a:p>
            <a:pPr eaLnBrk="1" hangingPunct="1">
              <a:lnSpc>
                <a:spcPct val="115000"/>
              </a:lnSpc>
              <a:buFont typeface="Arial" charset="0"/>
              <a:buNone/>
            </a:pPr>
            <a:r>
              <a:rPr lang="zh-CN" altLang="en-US" sz="2000" b="1" dirty="0" smtClean="0">
                <a:latin typeface="黑体" pitchFamily="2" charset="-122"/>
                <a:ea typeface="黑体" pitchFamily="2" charset="-122"/>
              </a:rPr>
              <a:t>    </a:t>
            </a:r>
          </a:p>
        </p:txBody>
      </p:sp>
      <p:sp>
        <p:nvSpPr>
          <p:cNvPr id="5" name="灯片编号占位符 4"/>
          <p:cNvSpPr>
            <a:spLocks noGrp="1"/>
          </p:cNvSpPr>
          <p:nvPr>
            <p:ph type="sldNum" sz="quarter" idx="12"/>
          </p:nvPr>
        </p:nvSpPr>
        <p:spPr/>
        <p:txBody>
          <a:bodyPr/>
          <a:lstStyle/>
          <a:p>
            <a:pPr>
              <a:defRPr/>
            </a:pPr>
            <a:fld id="{CAEC7859-D912-4F21-85F3-445B83B236B6}" type="slidenum">
              <a:rPr lang="zh-CN" altLang="en-US" smtClean="0"/>
              <a:pPr>
                <a:defRPr/>
              </a:pPr>
              <a:t>29</a:t>
            </a:fld>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p:nvPr>
        </p:nvSpPr>
        <p:spPr>
          <a:xfrm>
            <a:off x="1428728" y="714362"/>
            <a:ext cx="5268912" cy="560387"/>
          </a:xfrm>
        </p:spPr>
        <p:txBody>
          <a:bodyPr/>
          <a:lstStyle/>
          <a:p>
            <a:pPr eaLnBrk="1" hangingPunct="1"/>
            <a:r>
              <a:rPr lang="zh-CN" altLang="en-US" sz="2200" b="1" dirty="0" smtClean="0">
                <a:solidFill>
                  <a:srgbClr val="C00000"/>
                </a:solidFill>
                <a:latin typeface="黑体" pitchFamily="49" charset="-122"/>
                <a:ea typeface="黑体" pitchFamily="49" charset="-122"/>
              </a:rPr>
              <a:t>一、增值税与所得税税负分析</a:t>
            </a:r>
            <a:endParaRPr lang="zh-CN" altLang="en-US" sz="2200" b="1" dirty="0" smtClean="0">
              <a:solidFill>
                <a:srgbClr val="C00000"/>
              </a:solidFill>
              <a:latin typeface="黑体" pitchFamily="2" charset="-122"/>
              <a:ea typeface="黑体" pitchFamily="2" charset="-122"/>
            </a:endParaRPr>
          </a:p>
        </p:txBody>
      </p:sp>
      <p:sp>
        <p:nvSpPr>
          <p:cNvPr id="17410" name="Rectangle 3"/>
          <p:cNvSpPr>
            <a:spLocks noGrp="1"/>
          </p:cNvSpPr>
          <p:nvPr>
            <p:ph idx="1"/>
          </p:nvPr>
        </p:nvSpPr>
        <p:spPr>
          <a:xfrm>
            <a:off x="857224" y="1500180"/>
            <a:ext cx="7000924" cy="1643074"/>
          </a:xfrm>
          <a:ln>
            <a:solidFill>
              <a:schemeClr val="accent1"/>
            </a:solidFill>
          </a:ln>
        </p:spPr>
        <p:txBody>
          <a:bodyPr/>
          <a:lstStyle/>
          <a:p>
            <a:pPr eaLnBrk="1" hangingPunct="1">
              <a:lnSpc>
                <a:spcPct val="120000"/>
              </a:lnSpc>
              <a:buNone/>
            </a:pPr>
            <a:r>
              <a:rPr lang="zh-CN" altLang="en-US" sz="2000" b="1" dirty="0" smtClean="0">
                <a:latin typeface="黑体" pitchFamily="49" charset="-122"/>
                <a:ea typeface="黑体" pitchFamily="49" charset="-122"/>
              </a:rPr>
              <a:t>      “两票制”是指药品从药厂卖到一级经销商开一次发票，经销商卖到医院再开一次发票，以“两票”替代目前常见的</a:t>
            </a:r>
            <a:r>
              <a:rPr lang="en-US" sz="2000" b="1" dirty="0" smtClean="0">
                <a:latin typeface="黑体" pitchFamily="49" charset="-122"/>
                <a:ea typeface="黑体" pitchFamily="49" charset="-122"/>
              </a:rPr>
              <a:t>N</a:t>
            </a:r>
            <a:r>
              <a:rPr lang="zh-CN" altLang="en-US" sz="2000" b="1" dirty="0" smtClean="0">
                <a:latin typeface="黑体" pitchFamily="49" charset="-122"/>
                <a:ea typeface="黑体" pitchFamily="49" charset="-122"/>
              </a:rPr>
              <a:t>票，减少流通环节，每个品种的一级经销商不得超过</a:t>
            </a:r>
            <a:r>
              <a:rPr lang="en-US" sz="2000" b="1" dirty="0" smtClean="0">
                <a:latin typeface="黑体" pitchFamily="49" charset="-122"/>
                <a:ea typeface="黑体" pitchFamily="49" charset="-122"/>
              </a:rPr>
              <a:t>2</a:t>
            </a:r>
            <a:r>
              <a:rPr lang="zh-CN" altLang="en-US" sz="2000" b="1" dirty="0" smtClean="0">
                <a:latin typeface="黑体" pitchFamily="49" charset="-122"/>
                <a:ea typeface="黑体" pitchFamily="49" charset="-122"/>
              </a:rPr>
              <a:t>个。</a:t>
            </a:r>
            <a:endParaRPr lang="zh-CN" altLang="en-US" sz="2000" b="1" dirty="0" smtClean="0">
              <a:solidFill>
                <a:srgbClr val="3D55CF"/>
              </a:solidFill>
              <a:latin typeface="黑体" pitchFamily="49" charset="-122"/>
              <a:ea typeface="黑体" pitchFamily="49" charset="-122"/>
            </a:endParaRPr>
          </a:p>
        </p:txBody>
      </p:sp>
      <p:sp>
        <p:nvSpPr>
          <p:cNvPr id="4" name="Rectangle 3"/>
          <p:cNvSpPr txBox="1">
            <a:spLocks/>
          </p:cNvSpPr>
          <p:nvPr/>
        </p:nvSpPr>
        <p:spPr bwMode="auto">
          <a:xfrm>
            <a:off x="857224" y="3286130"/>
            <a:ext cx="7000924" cy="928694"/>
          </a:xfrm>
          <a:prstGeom prst="rect">
            <a:avLst/>
          </a:prstGeom>
          <a:no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20000"/>
              </a:lnSpc>
              <a:spcBef>
                <a:spcPct val="20000"/>
              </a:spcBef>
              <a:spcAft>
                <a:spcPct val="0"/>
              </a:spcAft>
              <a:buClrTx/>
              <a:buSzTx/>
              <a:buFont typeface="Wingdings" pitchFamily="2" charset="2"/>
              <a:buNone/>
              <a:tabLst/>
              <a:defRPr/>
            </a:pP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①公司</a:t>
            </a: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总代理</a:t>
            </a: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分代理</a:t>
            </a: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医药公司</a:t>
            </a: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医院</a:t>
            </a:r>
            <a:endPar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endParaRPr>
          </a:p>
          <a:p>
            <a:pPr marL="342900" marR="0" lvl="0" indent="-342900" algn="l" defTabSz="914400" rtl="0" eaLnBrk="1" fontAlgn="base" latinLnBrk="0" hangingPunct="1">
              <a:lnSpc>
                <a:spcPct val="120000"/>
              </a:lnSpc>
              <a:spcBef>
                <a:spcPct val="20000"/>
              </a:spcBef>
              <a:spcAft>
                <a:spcPct val="0"/>
              </a:spcAft>
              <a:buClrTx/>
              <a:buSzTx/>
              <a:buFont typeface="Wingdings" pitchFamily="2" charset="2"/>
              <a:buNone/>
              <a:tabLst/>
              <a:defRPr/>
            </a:pP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②公司</a:t>
            </a: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医药公司</a:t>
            </a:r>
            <a:r>
              <a:rPr kumimoji="0" lang="en-US" altLang="zh-CN"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医院</a:t>
            </a:r>
          </a:p>
          <a:p>
            <a:pPr marL="342900" marR="0" lvl="0" indent="-342900" algn="l" defTabSz="914400" rtl="0" eaLnBrk="1" fontAlgn="base" latinLnBrk="0" hangingPunct="1">
              <a:lnSpc>
                <a:spcPct val="120000"/>
              </a:lnSpc>
              <a:spcBef>
                <a:spcPct val="20000"/>
              </a:spcBef>
              <a:spcAft>
                <a:spcPct val="0"/>
              </a:spcAft>
              <a:buClrTx/>
              <a:buSzTx/>
              <a:buFont typeface="Arial" charset="0"/>
              <a:buNone/>
              <a:tabLst/>
              <a:defRPr/>
            </a:pPr>
            <a:r>
              <a:rPr kumimoji="0" lang="zh-CN" altLang="en-US" sz="2000" b="1" i="0" u="none" strike="noStrike" kern="1200" cap="none" spc="0" normalizeH="0" baseline="0" noProof="0" smtClean="0">
                <a:ln>
                  <a:noFill/>
                </a:ln>
                <a:solidFill>
                  <a:schemeClr val="tx1"/>
                </a:solidFill>
                <a:effectLst/>
                <a:uLnTx/>
                <a:uFillTx/>
                <a:latin typeface="黑体" pitchFamily="2" charset="-122"/>
                <a:ea typeface="黑体" pitchFamily="2" charset="-122"/>
                <a:cs typeface="+mn-cs"/>
              </a:rPr>
              <a:t>    </a:t>
            </a:r>
            <a:endParaRPr kumimoji="0" lang="zh-CN" altLang="en-US" sz="2000" b="1" i="0" u="none" strike="noStrike" kern="1200" cap="none" spc="0" normalizeH="0" baseline="0" noProof="0" dirty="0" smtClean="0">
              <a:ln>
                <a:noFill/>
              </a:ln>
              <a:solidFill>
                <a:schemeClr val="tx1"/>
              </a:solidFill>
              <a:effectLst/>
              <a:uLnTx/>
              <a:uFillTx/>
              <a:latin typeface="黑体" pitchFamily="2" charset="-122"/>
              <a:ea typeface="黑体" pitchFamily="2" charset="-122"/>
              <a:cs typeface="+mn-cs"/>
            </a:endParaRPr>
          </a:p>
        </p:txBody>
      </p:sp>
      <p:sp>
        <p:nvSpPr>
          <p:cNvPr id="5" name="右箭头 4"/>
          <p:cNvSpPr/>
          <p:nvPr/>
        </p:nvSpPr>
        <p:spPr>
          <a:xfrm>
            <a:off x="4357686" y="3929072"/>
            <a:ext cx="357190" cy="7143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右箭头 5"/>
          <p:cNvSpPr/>
          <p:nvPr/>
        </p:nvSpPr>
        <p:spPr>
          <a:xfrm>
            <a:off x="2714612" y="3929072"/>
            <a:ext cx="357190" cy="7143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右箭头 6"/>
          <p:cNvSpPr/>
          <p:nvPr/>
        </p:nvSpPr>
        <p:spPr>
          <a:xfrm>
            <a:off x="2714612" y="3500444"/>
            <a:ext cx="276228" cy="6191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右箭头 7"/>
          <p:cNvSpPr/>
          <p:nvPr/>
        </p:nvSpPr>
        <p:spPr>
          <a:xfrm>
            <a:off x="3857620" y="3500444"/>
            <a:ext cx="276228" cy="6191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右箭头 8"/>
          <p:cNvSpPr/>
          <p:nvPr/>
        </p:nvSpPr>
        <p:spPr>
          <a:xfrm>
            <a:off x="5000628" y="3500444"/>
            <a:ext cx="276228" cy="6191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右箭头 9"/>
          <p:cNvSpPr/>
          <p:nvPr/>
        </p:nvSpPr>
        <p:spPr>
          <a:xfrm>
            <a:off x="6357950" y="3500444"/>
            <a:ext cx="276228" cy="6191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灯片编号占位符 10"/>
          <p:cNvSpPr>
            <a:spLocks noGrp="1"/>
          </p:cNvSpPr>
          <p:nvPr>
            <p:ph type="sldNum" sz="quarter" idx="12"/>
          </p:nvPr>
        </p:nvSpPr>
        <p:spPr/>
        <p:txBody>
          <a:bodyPr/>
          <a:lstStyle/>
          <a:p>
            <a:pPr>
              <a:defRPr/>
            </a:pPr>
            <a:fld id="{CAEC7859-D912-4F21-85F3-445B83B236B6}" type="slidenum">
              <a:rPr lang="zh-CN" altLang="en-US" smtClean="0"/>
              <a:pPr>
                <a:defRPr/>
              </a:pPr>
              <a:t>3</a:t>
            </a:fld>
            <a:endParaRPr lang="zh-CN"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00151"/>
            <a:ext cx="7901014" cy="2300294"/>
          </a:xfrm>
          <a:ln>
            <a:solidFill>
              <a:schemeClr val="accent1"/>
            </a:solidFill>
          </a:ln>
        </p:spPr>
        <p:txBody>
          <a:bodyPr/>
          <a:lstStyle/>
          <a:p>
            <a:pPr eaLnBrk="1">
              <a:lnSpc>
                <a:spcPts val="2800"/>
              </a:lnSpc>
            </a:pPr>
            <a:r>
              <a:rPr lang="zh-CN" altLang="en-US" sz="2000" b="1" dirty="0" smtClean="0">
                <a:latin typeface="黑体" pitchFamily="49" charset="-122"/>
                <a:ea typeface="黑体" pitchFamily="49" charset="-122"/>
              </a:rPr>
              <a:t>    国</a:t>
            </a:r>
            <a:r>
              <a:rPr lang="zh-CN" altLang="en-US" sz="2000" b="1" dirty="0" smtClean="0">
                <a:latin typeface="黑体" pitchFamily="49" charset="-122"/>
                <a:ea typeface="黑体" pitchFamily="49" charset="-122"/>
              </a:rPr>
              <a:t>税</a:t>
            </a:r>
            <a:r>
              <a:rPr lang="zh-CN" altLang="en-US" sz="2000" b="1" dirty="0" smtClean="0">
                <a:latin typeface="黑体" pitchFamily="49" charset="-122"/>
                <a:ea typeface="黑体" pitchFamily="49" charset="-122"/>
              </a:rPr>
              <a:t>函</a:t>
            </a:r>
            <a:r>
              <a:rPr lang="en-US" altLang="zh-CN" sz="2000" b="1" dirty="0" smtClean="0">
                <a:latin typeface="黑体" pitchFamily="49" charset="-122"/>
                <a:ea typeface="黑体" pitchFamily="49" charset="-122"/>
              </a:rPr>
              <a:t>[</a:t>
            </a:r>
            <a:r>
              <a:rPr lang="en-US" sz="2000" b="1" dirty="0" smtClean="0">
                <a:latin typeface="黑体" pitchFamily="49" charset="-122"/>
                <a:ea typeface="黑体" pitchFamily="49" charset="-122"/>
              </a:rPr>
              <a:t>2010]56</a:t>
            </a:r>
            <a:r>
              <a:rPr lang="zh-CN" altLang="en-US" sz="2000" b="1" dirty="0" smtClean="0">
                <a:latin typeface="黑体" pitchFamily="49" charset="-122"/>
                <a:ea typeface="黑体" pitchFamily="49" charset="-122"/>
              </a:rPr>
              <a:t>号</a:t>
            </a:r>
            <a:endParaRPr lang="en-US" altLang="zh-CN" sz="2000" b="1" dirty="0" smtClean="0">
              <a:latin typeface="黑体" pitchFamily="49" charset="-122"/>
              <a:ea typeface="黑体" pitchFamily="49" charset="-122"/>
            </a:endParaRPr>
          </a:p>
          <a:p>
            <a:pPr eaLnBrk="1">
              <a:lnSpc>
                <a:spcPts val="2800"/>
              </a:lnSpc>
            </a:pPr>
            <a:r>
              <a:rPr lang="zh-CN" altLang="en-US" sz="2000" b="1" dirty="0" smtClean="0">
                <a:latin typeface="黑体" pitchFamily="49" charset="-122"/>
                <a:ea typeface="黑体" pitchFamily="49" charset="-122"/>
              </a:rPr>
              <a:t>    纳税人</a:t>
            </a:r>
            <a:r>
              <a:rPr lang="zh-CN" altLang="en-US" sz="2000" b="1" dirty="0" smtClean="0">
                <a:latin typeface="黑体" pitchFamily="49" charset="-122"/>
                <a:ea typeface="黑体" pitchFamily="49" charset="-122"/>
              </a:rPr>
              <a:t>采取折扣方式销售货物，销售额和折扣额在同一张发票上分别注明是指销售额和折扣额在同一张发票上的“金额”栏分别注明的，可按折扣后的销售额征收增值税。未在同一张发票“金额”栏注明折扣额，而仅在发票的“备注”栏注明折扣额的，折扣额不得从销售额中减除。</a:t>
            </a:r>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30</a:t>
            </a:fld>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idx="1"/>
          </p:nvPr>
        </p:nvSpPr>
        <p:spPr>
          <a:xfrm>
            <a:off x="395289" y="771525"/>
            <a:ext cx="7962926" cy="2371729"/>
          </a:xfrm>
          <a:ln>
            <a:solidFill>
              <a:schemeClr val="accent1"/>
            </a:solidFill>
          </a:ln>
        </p:spPr>
        <p:txBody>
          <a:bodyPr/>
          <a:lstStyle/>
          <a:p>
            <a:pPr eaLnBrk="1" hangingPunct="1">
              <a:lnSpc>
                <a:spcPct val="120000"/>
              </a:lnSpc>
              <a:buFont typeface="Arial" charset="0"/>
              <a:buNone/>
            </a:pPr>
            <a:r>
              <a:rPr lang="zh-CN" altLang="en-US" sz="2000" b="1" dirty="0" smtClean="0">
                <a:latin typeface="黑体" pitchFamily="2" charset="-122"/>
                <a:ea typeface="黑体" pitchFamily="2" charset="-122"/>
              </a:rPr>
              <a:t>       国税函</a:t>
            </a:r>
            <a:r>
              <a:rPr lang="en-US" altLang="zh-CN" sz="2000" b="1" dirty="0" smtClean="0">
                <a:latin typeface="黑体" pitchFamily="2" charset="-122"/>
                <a:ea typeface="黑体" pitchFamily="2" charset="-122"/>
              </a:rPr>
              <a:t>[2006]1279</a:t>
            </a:r>
            <a:r>
              <a:rPr lang="zh-CN" altLang="en-US" sz="2000" b="1" dirty="0" smtClean="0">
                <a:latin typeface="黑体" pitchFamily="2" charset="-122"/>
                <a:ea typeface="黑体" pitchFamily="2" charset="-122"/>
              </a:rPr>
              <a:t>号</a:t>
            </a:r>
          </a:p>
          <a:p>
            <a:pPr eaLnBrk="1" hangingPunct="1">
              <a:lnSpc>
                <a:spcPct val="120000"/>
              </a:lnSpc>
              <a:buFont typeface="Arial" charset="0"/>
              <a:buNone/>
            </a:pPr>
            <a:r>
              <a:rPr lang="zh-CN" altLang="en-US" sz="2000" b="1" dirty="0" smtClean="0">
                <a:latin typeface="黑体" pitchFamily="2" charset="-122"/>
                <a:ea typeface="黑体" pitchFamily="2" charset="-122"/>
              </a:rPr>
              <a:t>       纳税人销售货物并向购买方开具增值税专用发票后，由于购货方在一定时期内累计购买货物达到一定数量，或者由于市场价格下降等原因，销货方给予购货方相应的价格优惠或补偿等折扣、折让行为，销货方可按现行</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增值税专用发票使用规定</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的有关规定开具红字增值税专用发票。</a:t>
            </a:r>
          </a:p>
        </p:txBody>
      </p:sp>
      <p:sp>
        <p:nvSpPr>
          <p:cNvPr id="3" name="灯片编号占位符 2"/>
          <p:cNvSpPr>
            <a:spLocks noGrp="1"/>
          </p:cNvSpPr>
          <p:nvPr>
            <p:ph type="sldNum" sz="quarter" idx="12"/>
          </p:nvPr>
        </p:nvSpPr>
        <p:spPr/>
        <p:txBody>
          <a:bodyPr/>
          <a:lstStyle/>
          <a:p>
            <a:pPr>
              <a:defRPr/>
            </a:pPr>
            <a:fld id="{CAEC7859-D912-4F21-85F3-445B83B236B6}" type="slidenum">
              <a:rPr lang="zh-CN" altLang="en-US" smtClean="0"/>
              <a:pPr>
                <a:defRPr/>
              </a:pPr>
              <a:t>31</a:t>
            </a:fld>
            <a:endParaRPr lang="zh-CN"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FB3EDF8D-C06A-4445-9C3B-8594072B4668}"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5"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9745D2D4-0558-4A26-8C81-1BEEC5E1C507}" type="slidenum">
              <a:rPr lang="zh-CN" altLang="en-US" sz="1200" b="0">
                <a:solidFill>
                  <a:schemeClr val="tx1">
                    <a:tint val="75000"/>
                  </a:schemeClr>
                </a:solidFill>
                <a:latin typeface="+mn-lt"/>
                <a:ea typeface="+mn-ea"/>
              </a:rPr>
              <a:pPr algn="r" fontAlgn="auto">
                <a:spcBef>
                  <a:spcPts val="0"/>
                </a:spcBef>
                <a:spcAft>
                  <a:spcPts val="0"/>
                </a:spcAft>
                <a:defRPr/>
              </a:pPr>
              <a:t>32</a:t>
            </a:fld>
            <a:endParaRPr lang="zh-CN" altLang="en-US" sz="1200" b="0">
              <a:solidFill>
                <a:schemeClr val="tx1">
                  <a:tint val="75000"/>
                </a:schemeClr>
              </a:solidFill>
              <a:latin typeface="+mn-lt"/>
              <a:ea typeface="+mn-ea"/>
            </a:endParaRPr>
          </a:p>
        </p:txBody>
      </p:sp>
      <p:sp>
        <p:nvSpPr>
          <p:cNvPr id="41987" name="Rectangle 2"/>
          <p:cNvSpPr>
            <a:spLocks noGrp="1"/>
          </p:cNvSpPr>
          <p:nvPr>
            <p:ph type="body" idx="4294967295"/>
          </p:nvPr>
        </p:nvSpPr>
        <p:spPr>
          <a:xfrm>
            <a:off x="611188" y="700089"/>
            <a:ext cx="7961339" cy="1943099"/>
          </a:xfrm>
          <a:ln>
            <a:solidFill>
              <a:schemeClr val="accent1"/>
            </a:solidFill>
          </a:ln>
        </p:spPr>
        <p:txBody>
          <a:bodyPr/>
          <a:lstStyle/>
          <a:p>
            <a:pPr eaLnBrk="1" hangingPunct="1">
              <a:lnSpc>
                <a:spcPct val="120000"/>
              </a:lnSpc>
              <a:buFont typeface="Arial" charset="0"/>
              <a:buNone/>
            </a:pPr>
            <a:r>
              <a:rPr lang="zh-CN" altLang="en-US" sz="2000" b="1" dirty="0" smtClean="0">
                <a:solidFill>
                  <a:srgbClr val="3D55CF"/>
                </a:solidFill>
                <a:latin typeface="黑体" pitchFamily="2" charset="-122"/>
                <a:ea typeface="黑体" pitchFamily="2" charset="-122"/>
              </a:rPr>
              <a:t>       </a:t>
            </a:r>
            <a:r>
              <a:rPr lang="en-US" altLang="zh-CN" sz="2000" b="1" dirty="0" smtClean="0">
                <a:solidFill>
                  <a:srgbClr val="3D55CF"/>
                </a:solidFill>
                <a:latin typeface="黑体" pitchFamily="49" charset="-122"/>
                <a:ea typeface="黑体" pitchFamily="49" charset="-122"/>
              </a:rPr>
              <a:t>2.</a:t>
            </a:r>
            <a:r>
              <a:rPr lang="zh-CN" altLang="en-US" sz="2000" b="1" dirty="0" smtClean="0">
                <a:solidFill>
                  <a:srgbClr val="3D55CF"/>
                </a:solidFill>
                <a:latin typeface="黑体" pitchFamily="49" charset="-122"/>
                <a:ea typeface="黑体" pitchFamily="49" charset="-122"/>
              </a:rPr>
              <a:t>营销佣金或手续费</a:t>
            </a:r>
          </a:p>
          <a:p>
            <a:pPr eaLnBrk="1" hangingPunct="1">
              <a:lnSpc>
                <a:spcPct val="120000"/>
              </a:lnSpc>
            </a:pPr>
            <a:r>
              <a:rPr lang="zh-CN" altLang="en-US" sz="2000" b="1" dirty="0" smtClean="0">
                <a:latin typeface="黑体" pitchFamily="49" charset="-122"/>
                <a:ea typeface="黑体" pitchFamily="49" charset="-122"/>
              </a:rPr>
              <a:t>    佣金，是指经纪人等中间人说合介绍生意所取得的酬金。佣金大多由卖方付给，也有由买卖双方分别付给的。所付佣金的数额依商品的性质和货值多少而定，也有些地方是约定俗成的。</a:t>
            </a:r>
            <a:r>
              <a:rPr lang="zh-CN" altLang="en-US" sz="2000" b="1" dirty="0" smtClean="0">
                <a:latin typeface="黑体" pitchFamily="2" charset="-122"/>
                <a:ea typeface="黑体" pitchFamily="2" charset="-122"/>
              </a:rPr>
              <a:t>如营销人员奖励现金、奖励旅游等。</a:t>
            </a:r>
            <a:endParaRPr lang="zh-CN" altLang="en-US" sz="2000" b="1" dirty="0" smtClean="0">
              <a:latin typeface="黑体" pitchFamily="49" charset="-122"/>
              <a:ea typeface="黑体" pitchFamily="49" charset="-122"/>
            </a:endParaRPr>
          </a:p>
        </p:txBody>
      </p:sp>
      <p:sp>
        <p:nvSpPr>
          <p:cNvPr id="6" name="内容占位符 2"/>
          <p:cNvSpPr txBox="1">
            <a:spLocks/>
          </p:cNvSpPr>
          <p:nvPr/>
        </p:nvSpPr>
        <p:spPr>
          <a:xfrm>
            <a:off x="642910" y="2714626"/>
            <a:ext cx="7929618" cy="1643074"/>
          </a:xfrm>
          <a:prstGeom prst="rect">
            <a:avLst/>
          </a:prstGeom>
          <a:ln>
            <a:solidFill>
              <a:schemeClr val="accent1"/>
            </a:solidFill>
          </a:ln>
        </p:spPr>
        <p:txBody>
          <a:bodyPr/>
          <a:lstStyle/>
          <a:p>
            <a:pPr marL="342900" marR="0" lvl="0" indent="-342900" algn="l" defTabSz="914400" rtl="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    增值税：商务辅助服务</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经纪代理服务</a:t>
            </a:r>
            <a:endPar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endParaRPr>
          </a:p>
          <a:p>
            <a:pPr marL="342900" marR="0" lvl="0" indent="-342900" algn="l" defTabSz="914400" rtl="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    是指各类经纪、中介、代理服务。包括金融代理、知识产权代理、货物运输代理、代理报关、法律代理、房地产中介、职业中介、婚姻中介、代理记账、拍卖等。</a:t>
            </a:r>
            <a:endParaRPr kumimoji="0" lang="zh-CN" altLang="en-US" sz="2000" b="0" i="0" u="none" strike="noStrike" kern="1200" cap="none" spc="0" normalizeH="0" baseline="0" noProof="0" dirty="0">
              <a:ln>
                <a:noFill/>
              </a:ln>
              <a:solidFill>
                <a:schemeClr val="tx1"/>
              </a:solidFill>
              <a:effectLst/>
              <a:uLnTx/>
              <a:uFillTx/>
              <a:latin typeface="黑体" pitchFamily="49" charset="-122"/>
              <a:ea typeface="黑体" pitchFamily="49" charset="-122"/>
              <a:cs typeface="+mn-cs"/>
            </a:endParaRPr>
          </a:p>
        </p:txBody>
      </p:sp>
      <p:sp>
        <p:nvSpPr>
          <p:cNvPr id="7" name="灯片编号占位符 6"/>
          <p:cNvSpPr>
            <a:spLocks noGrp="1"/>
          </p:cNvSpPr>
          <p:nvPr>
            <p:ph type="sldNum" sz="quarter" idx="12"/>
          </p:nvPr>
        </p:nvSpPr>
        <p:spPr/>
        <p:txBody>
          <a:bodyPr/>
          <a:lstStyle/>
          <a:p>
            <a:pPr>
              <a:defRPr/>
            </a:pPr>
            <a:fld id="{515509F9-B6A6-4A98-B23D-C9110DC7ACDA}" type="slidenum">
              <a:rPr lang="zh-CN" altLang="en-US" smtClean="0"/>
              <a:pPr>
                <a:defRPr/>
              </a:pPr>
              <a:t>32</a:t>
            </a:fld>
            <a:endParaRPr lang="zh-CN"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FB3EDF8D-C06A-4445-9C3B-8594072B4668}"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5"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9745D2D4-0558-4A26-8C81-1BEEC5E1C507}" type="slidenum">
              <a:rPr lang="zh-CN" altLang="en-US" sz="1200" b="0">
                <a:solidFill>
                  <a:schemeClr val="tx1">
                    <a:tint val="75000"/>
                  </a:schemeClr>
                </a:solidFill>
                <a:latin typeface="+mn-lt"/>
                <a:ea typeface="+mn-ea"/>
              </a:rPr>
              <a:pPr algn="r" fontAlgn="auto">
                <a:spcBef>
                  <a:spcPts val="0"/>
                </a:spcBef>
                <a:spcAft>
                  <a:spcPts val="0"/>
                </a:spcAft>
                <a:defRPr/>
              </a:pPr>
              <a:t>33</a:t>
            </a:fld>
            <a:endParaRPr lang="zh-CN" altLang="en-US" sz="1200" b="0">
              <a:solidFill>
                <a:schemeClr val="tx1">
                  <a:tint val="75000"/>
                </a:schemeClr>
              </a:solidFill>
              <a:latin typeface="+mn-lt"/>
              <a:ea typeface="+mn-ea"/>
            </a:endParaRPr>
          </a:p>
        </p:txBody>
      </p:sp>
      <p:sp>
        <p:nvSpPr>
          <p:cNvPr id="41987" name="Rectangle 2"/>
          <p:cNvSpPr>
            <a:spLocks noGrp="1"/>
          </p:cNvSpPr>
          <p:nvPr>
            <p:ph type="body" idx="4294967295"/>
          </p:nvPr>
        </p:nvSpPr>
        <p:spPr>
          <a:xfrm>
            <a:off x="611188" y="785799"/>
            <a:ext cx="7921625" cy="2643207"/>
          </a:xfrm>
          <a:ln>
            <a:solidFill>
              <a:schemeClr val="accent1"/>
            </a:solidFill>
          </a:ln>
        </p:spPr>
        <p:txBody>
          <a:bodyPr/>
          <a:lstStyle/>
          <a:p>
            <a:pPr eaLnBrk="1" hangingPunct="1">
              <a:lnSpc>
                <a:spcPct val="120000"/>
              </a:lnSpc>
              <a:buFont typeface="Arial" charset="0"/>
              <a:buNone/>
            </a:pPr>
            <a:r>
              <a:rPr lang="zh-CN" altLang="en-US" sz="2000" b="1" dirty="0" smtClean="0">
                <a:solidFill>
                  <a:srgbClr val="3D55CF"/>
                </a:solidFill>
                <a:latin typeface="黑体" pitchFamily="2" charset="-122"/>
                <a:ea typeface="黑体" pitchFamily="2" charset="-122"/>
              </a:rPr>
              <a:t>       </a:t>
            </a:r>
            <a:r>
              <a:rPr lang="zh-CN" altLang="en-US" sz="2000" b="1" dirty="0" smtClean="0">
                <a:latin typeface="黑体" pitchFamily="2" charset="-122"/>
                <a:ea typeface="黑体" pitchFamily="2" charset="-122"/>
              </a:rPr>
              <a:t>财税</a:t>
            </a:r>
            <a:r>
              <a:rPr lang="en-US" altLang="zh-CN" sz="2000" b="1" dirty="0" smtClean="0">
                <a:latin typeface="黑体" pitchFamily="2" charset="-122"/>
                <a:ea typeface="黑体" pitchFamily="2" charset="-122"/>
              </a:rPr>
              <a:t>[2009]29</a:t>
            </a:r>
            <a:r>
              <a:rPr lang="zh-CN" altLang="en-US" sz="2000" b="1" dirty="0" smtClean="0">
                <a:latin typeface="黑体" pitchFamily="2" charset="-122"/>
                <a:ea typeface="黑体" pitchFamily="2" charset="-122"/>
              </a:rPr>
              <a:t>号</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一</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企业发生与生产经营有关的手续费及佣金支出，不超过以下规定计算限额以内的部分，准予扣除；超过部分，不得扣除。</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1.</a:t>
            </a:r>
            <a:r>
              <a:rPr lang="zh-CN" altLang="en-US" sz="2000" b="1" dirty="0" smtClean="0">
                <a:latin typeface="黑体" pitchFamily="2" charset="-122"/>
                <a:ea typeface="黑体" pitchFamily="2" charset="-122"/>
              </a:rPr>
              <a:t>保险企业：</a:t>
            </a:r>
            <a:r>
              <a:rPr lang="en-US" altLang="zh-CN" sz="2000" b="1" dirty="0" smtClean="0">
                <a:ea typeface="黑体" pitchFamily="2" charset="-122"/>
              </a:rPr>
              <a:t>…</a:t>
            </a:r>
            <a:r>
              <a:rPr lang="en-US" altLang="zh-CN" sz="2000" b="1" dirty="0" smtClean="0">
                <a:latin typeface="黑体" pitchFamily="2" charset="-122"/>
                <a:ea typeface="黑体" pitchFamily="2" charset="-122"/>
              </a:rPr>
              <a:t/>
            </a:r>
            <a:br>
              <a:rPr lang="en-US" altLang="zh-CN"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2.</a:t>
            </a:r>
            <a:r>
              <a:rPr lang="zh-CN" altLang="en-US" sz="2000" b="1" dirty="0" smtClean="0">
                <a:latin typeface="黑体" pitchFamily="2" charset="-122"/>
                <a:ea typeface="黑体" pitchFamily="2" charset="-122"/>
              </a:rPr>
              <a:t>其他企业：按与具有合法经营资格中介服务机构或个人</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不含交易双方及其雇员、代理人和代表人等</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所签订服务协议或合同确认的</a:t>
            </a:r>
            <a:r>
              <a:rPr lang="zh-CN" altLang="en-US" sz="2400" b="1" dirty="0" smtClean="0">
                <a:solidFill>
                  <a:srgbClr val="C00000"/>
                </a:solidFill>
                <a:latin typeface="黑体" pitchFamily="2" charset="-122"/>
                <a:ea typeface="黑体" pitchFamily="2" charset="-122"/>
              </a:rPr>
              <a:t>收入金额的</a:t>
            </a:r>
            <a:r>
              <a:rPr lang="en-US" altLang="zh-CN" sz="2400" b="1" dirty="0" smtClean="0">
                <a:solidFill>
                  <a:srgbClr val="C00000"/>
                </a:solidFill>
                <a:latin typeface="黑体" pitchFamily="2" charset="-122"/>
                <a:ea typeface="黑体" pitchFamily="2" charset="-122"/>
              </a:rPr>
              <a:t>5%</a:t>
            </a:r>
            <a:r>
              <a:rPr lang="zh-CN" altLang="en-US" sz="2400" b="1" dirty="0" smtClean="0">
                <a:solidFill>
                  <a:srgbClr val="C00000"/>
                </a:solidFill>
                <a:latin typeface="黑体" pitchFamily="2" charset="-122"/>
                <a:ea typeface="黑体" pitchFamily="2" charset="-122"/>
              </a:rPr>
              <a:t>计算限额</a:t>
            </a:r>
            <a:r>
              <a:rPr lang="zh-CN" altLang="en-US" sz="2000" b="1" dirty="0" smtClean="0">
                <a:latin typeface="黑体" pitchFamily="2" charset="-122"/>
                <a:ea typeface="黑体" pitchFamily="2" charset="-122"/>
              </a:rPr>
              <a:t>。      </a:t>
            </a:r>
          </a:p>
        </p:txBody>
      </p:sp>
      <p:sp>
        <p:nvSpPr>
          <p:cNvPr id="6" name="灯片编号占位符 5"/>
          <p:cNvSpPr>
            <a:spLocks noGrp="1"/>
          </p:cNvSpPr>
          <p:nvPr>
            <p:ph type="sldNum" sz="quarter" idx="12"/>
          </p:nvPr>
        </p:nvSpPr>
        <p:spPr/>
        <p:txBody>
          <a:bodyPr/>
          <a:lstStyle/>
          <a:p>
            <a:pPr>
              <a:defRPr/>
            </a:pPr>
            <a:fld id="{515509F9-B6A6-4A98-B23D-C9110DC7ACDA}" type="slidenum">
              <a:rPr lang="zh-CN" altLang="en-US" smtClean="0"/>
              <a:pPr>
                <a:defRPr/>
              </a:pPr>
              <a:t>33</a:t>
            </a:fld>
            <a:endParaRPr lang="zh-CN"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3FAB3889-F1E3-4C09-96E0-DF40B723C5A5}"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5"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8E328A2E-952B-44E6-9384-CFA64F6E9C85}" type="slidenum">
              <a:rPr lang="zh-CN" altLang="en-US" sz="1200" b="0">
                <a:solidFill>
                  <a:schemeClr val="tx1">
                    <a:tint val="75000"/>
                  </a:schemeClr>
                </a:solidFill>
                <a:latin typeface="+mn-lt"/>
                <a:ea typeface="+mn-ea"/>
              </a:rPr>
              <a:pPr algn="r" fontAlgn="auto">
                <a:spcBef>
                  <a:spcPts val="0"/>
                </a:spcBef>
                <a:spcAft>
                  <a:spcPts val="0"/>
                </a:spcAft>
                <a:defRPr/>
              </a:pPr>
              <a:t>34</a:t>
            </a:fld>
            <a:endParaRPr lang="zh-CN" altLang="en-US" sz="1200" b="0">
              <a:solidFill>
                <a:schemeClr val="tx1">
                  <a:tint val="75000"/>
                </a:schemeClr>
              </a:solidFill>
              <a:latin typeface="+mn-lt"/>
              <a:ea typeface="+mn-ea"/>
            </a:endParaRPr>
          </a:p>
        </p:txBody>
      </p:sp>
      <p:sp>
        <p:nvSpPr>
          <p:cNvPr id="43011" name="Rectangle 2"/>
          <p:cNvSpPr>
            <a:spLocks noGrp="1"/>
          </p:cNvSpPr>
          <p:nvPr>
            <p:ph type="body" idx="4294967295"/>
          </p:nvPr>
        </p:nvSpPr>
        <p:spPr>
          <a:xfrm>
            <a:off x="500034" y="857238"/>
            <a:ext cx="7786742" cy="2297118"/>
          </a:xfrm>
          <a:ln>
            <a:solidFill>
              <a:schemeClr val="accent1"/>
            </a:solidFill>
          </a:ln>
        </p:spPr>
        <p:txBody>
          <a:bodyPr/>
          <a:lstStyle/>
          <a:p>
            <a:pPr eaLnBrk="1" hangingPunct="1">
              <a:lnSpc>
                <a:spcPct val="120000"/>
              </a:lnSpc>
              <a:buFont typeface="Arial" charset="0"/>
              <a:buNone/>
            </a:pP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二</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企业应与具有合法经营资格中介服务企业或个人签订代办协议或合同，并按国家有关规定支付手续费及佣金。除委托个人代理外，企业以现金等非转账方式支付的手续费及佣金不得在税前扣除。</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三</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企业不得将手续费及佣金支出计入回扣、业务提成、返利、进场费等费用。</a:t>
            </a:r>
          </a:p>
        </p:txBody>
      </p:sp>
      <p:sp>
        <p:nvSpPr>
          <p:cNvPr id="6" name="灯片编号占位符 5"/>
          <p:cNvSpPr>
            <a:spLocks noGrp="1"/>
          </p:cNvSpPr>
          <p:nvPr>
            <p:ph type="sldNum" sz="quarter" idx="12"/>
          </p:nvPr>
        </p:nvSpPr>
        <p:spPr/>
        <p:txBody>
          <a:bodyPr/>
          <a:lstStyle/>
          <a:p>
            <a:pPr>
              <a:defRPr/>
            </a:pPr>
            <a:fld id="{515509F9-B6A6-4A98-B23D-C9110DC7ACDA}" type="slidenum">
              <a:rPr lang="zh-CN" altLang="en-US" smtClean="0"/>
              <a:pPr>
                <a:defRPr/>
              </a:pPr>
              <a:t>34</a:t>
            </a:fld>
            <a:endParaRPr lang="zh-CN"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8A6E85AB-E1D0-45E4-A6F2-DB187E123DAD}"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5"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9E8216FF-1A68-4E3B-B611-B4F45B664236}" type="slidenum">
              <a:rPr lang="zh-CN" altLang="en-US" sz="1200" b="0">
                <a:solidFill>
                  <a:schemeClr val="tx1">
                    <a:tint val="75000"/>
                  </a:schemeClr>
                </a:solidFill>
                <a:latin typeface="+mn-lt"/>
                <a:ea typeface="+mn-ea"/>
              </a:rPr>
              <a:pPr algn="r" fontAlgn="auto">
                <a:spcBef>
                  <a:spcPts val="0"/>
                </a:spcBef>
                <a:spcAft>
                  <a:spcPts val="0"/>
                </a:spcAft>
                <a:defRPr/>
              </a:pPr>
              <a:t>35</a:t>
            </a:fld>
            <a:endParaRPr lang="zh-CN" altLang="en-US" sz="1200" b="0">
              <a:solidFill>
                <a:schemeClr val="tx1">
                  <a:tint val="75000"/>
                </a:schemeClr>
              </a:solidFill>
              <a:latin typeface="+mn-lt"/>
              <a:ea typeface="+mn-ea"/>
            </a:endParaRPr>
          </a:p>
        </p:txBody>
      </p:sp>
      <p:sp>
        <p:nvSpPr>
          <p:cNvPr id="44035" name="Rectangle 2"/>
          <p:cNvSpPr>
            <a:spLocks noGrp="1"/>
          </p:cNvSpPr>
          <p:nvPr>
            <p:ph type="body" idx="4294967295"/>
          </p:nvPr>
        </p:nvSpPr>
        <p:spPr>
          <a:xfrm>
            <a:off x="428596" y="571487"/>
            <a:ext cx="7859713" cy="1643074"/>
          </a:xfrm>
          <a:ln>
            <a:solidFill>
              <a:schemeClr val="accent1"/>
            </a:solidFill>
          </a:ln>
        </p:spPr>
        <p:txBody>
          <a:bodyPr/>
          <a:lstStyle/>
          <a:p>
            <a:pPr eaLnBrk="1" hangingPunct="1">
              <a:lnSpc>
                <a:spcPts val="2800"/>
              </a:lnSpc>
              <a:buFont typeface="Arial" charset="0"/>
              <a:buNone/>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四</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企业支付的手续费及佣金不得直接冲减服务协议或合同金额，并如实入账。</a:t>
            </a:r>
            <a:endParaRPr lang="en-US" altLang="zh-CN" sz="2000" b="1" dirty="0" smtClean="0">
              <a:latin typeface="黑体" pitchFamily="2" charset="-122"/>
              <a:ea typeface="黑体" pitchFamily="2" charset="-122"/>
            </a:endParaRPr>
          </a:p>
          <a:p>
            <a:pPr eaLnBrk="1" hangingPunct="1">
              <a:lnSpc>
                <a:spcPts val="2800"/>
              </a:lnSpc>
              <a:buFont typeface="Arial" charset="0"/>
              <a:buNone/>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五</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企业应当如实向当地主管税务机关提供当年手续费及佣金计算分配表和其他相关资料，并依法取得合法真实凭证。 </a:t>
            </a:r>
          </a:p>
        </p:txBody>
      </p:sp>
      <p:sp>
        <p:nvSpPr>
          <p:cNvPr id="6" name="内容占位符 2"/>
          <p:cNvSpPr txBox="1">
            <a:spLocks/>
          </p:cNvSpPr>
          <p:nvPr/>
        </p:nvSpPr>
        <p:spPr>
          <a:xfrm>
            <a:off x="428596" y="2428874"/>
            <a:ext cx="7858180" cy="1928826"/>
          </a:xfrm>
          <a:prstGeom prst="rect">
            <a:avLst/>
          </a:prstGeom>
          <a:ln>
            <a:solidFill>
              <a:schemeClr val="accent1"/>
            </a:solidFill>
          </a:ln>
        </p:spPr>
        <p:txBody>
          <a:bodyPr/>
          <a:lstStyle/>
          <a:p>
            <a:pPr marL="342900" marR="0" lvl="0" indent="-342900" algn="l" defTabSz="914400" rtl="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    国家税务总局公告</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2012</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年第</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15</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号第三条“关于从事代理服务企业营业成本税前扣除问题”规定：从事代理服务、主营业务收入为手续费、佣金的企业</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如证券、期货、保险代理等企业</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，其为取得该类收入而实际发生的营业成本</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包括手续费及佣金支出</a:t>
            </a:r>
            <a:r>
              <a:rPr kumimoji="0" lang="en-US" altLang="zh-CN"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，准予在企业所得税前</a:t>
            </a:r>
            <a:r>
              <a:rPr kumimoji="0" lang="zh-CN" altLang="en-US" sz="2400" b="1" i="0" u="none" strike="noStrike" kern="1200" cap="none" spc="0" normalizeH="0" baseline="0" noProof="0" dirty="0" smtClean="0">
                <a:ln>
                  <a:noFill/>
                </a:ln>
                <a:solidFill>
                  <a:srgbClr val="C00000"/>
                </a:solidFill>
                <a:effectLst/>
                <a:uLnTx/>
                <a:uFillTx/>
                <a:latin typeface="黑体" pitchFamily="49" charset="-122"/>
                <a:ea typeface="黑体" pitchFamily="49" charset="-122"/>
                <a:cs typeface="+mn-cs"/>
              </a:rPr>
              <a:t>据实扣除</a:t>
            </a: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a:t>
            </a:r>
            <a:endParaRPr kumimoji="0" lang="zh-CN" altLang="en-US" sz="2000" b="1" i="0" u="none" strike="noStrike" kern="1200" cap="none" spc="0" normalizeH="0" baseline="0" noProof="0" dirty="0">
              <a:ln>
                <a:noFill/>
              </a:ln>
              <a:solidFill>
                <a:schemeClr val="tx1"/>
              </a:solidFill>
              <a:effectLst/>
              <a:uLnTx/>
              <a:uFillTx/>
              <a:latin typeface="黑体" pitchFamily="49" charset="-122"/>
              <a:ea typeface="黑体" pitchFamily="49" charset="-122"/>
              <a:cs typeface="+mn-cs"/>
            </a:endParaRPr>
          </a:p>
        </p:txBody>
      </p:sp>
      <p:sp>
        <p:nvSpPr>
          <p:cNvPr id="7" name="灯片编号占位符 6"/>
          <p:cNvSpPr>
            <a:spLocks noGrp="1"/>
          </p:cNvSpPr>
          <p:nvPr>
            <p:ph type="sldNum" sz="quarter" idx="12"/>
          </p:nvPr>
        </p:nvSpPr>
        <p:spPr/>
        <p:txBody>
          <a:bodyPr/>
          <a:lstStyle/>
          <a:p>
            <a:pPr>
              <a:defRPr/>
            </a:pPr>
            <a:fld id="{515509F9-B6A6-4A98-B23D-C9110DC7ACDA}" type="slidenum">
              <a:rPr lang="zh-CN" altLang="en-US" smtClean="0"/>
              <a:pPr>
                <a:defRPr/>
              </a:pPr>
              <a:t>35</a:t>
            </a:fld>
            <a:endParaRPr lang="zh-CN"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2C966EC0-54E4-41B9-9C49-A1C500775EF7}"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6"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2F85B711-3E25-4108-8875-56DB8B09FD0C}" type="slidenum">
              <a:rPr lang="zh-CN" altLang="en-US" sz="1200" b="0">
                <a:solidFill>
                  <a:schemeClr val="tx1">
                    <a:tint val="75000"/>
                  </a:schemeClr>
                </a:solidFill>
                <a:latin typeface="+mn-lt"/>
                <a:ea typeface="+mn-ea"/>
              </a:rPr>
              <a:pPr algn="r" fontAlgn="auto">
                <a:spcBef>
                  <a:spcPts val="0"/>
                </a:spcBef>
                <a:spcAft>
                  <a:spcPts val="0"/>
                </a:spcAft>
                <a:defRPr/>
              </a:pPr>
              <a:t>36</a:t>
            </a:fld>
            <a:endParaRPr lang="zh-CN" altLang="en-US" sz="1200" b="0">
              <a:solidFill>
                <a:schemeClr val="tx1">
                  <a:tint val="75000"/>
                </a:schemeClr>
              </a:solidFill>
              <a:latin typeface="+mn-lt"/>
              <a:ea typeface="+mn-ea"/>
            </a:endParaRPr>
          </a:p>
        </p:txBody>
      </p:sp>
      <p:sp>
        <p:nvSpPr>
          <p:cNvPr id="37892" name="Rectangle 3"/>
          <p:cNvSpPr>
            <a:spLocks noGrp="1"/>
          </p:cNvSpPr>
          <p:nvPr>
            <p:ph type="body" idx="4294967295"/>
          </p:nvPr>
        </p:nvSpPr>
        <p:spPr>
          <a:xfrm>
            <a:off x="500034" y="1058863"/>
            <a:ext cx="7929618" cy="2798771"/>
          </a:xfrm>
          <a:ln>
            <a:solidFill>
              <a:schemeClr val="accent1"/>
            </a:solidFill>
          </a:ln>
        </p:spPr>
        <p:txBody>
          <a:bodyPr/>
          <a:lstStyle/>
          <a:p>
            <a:pPr eaLnBrk="1" hangingPunct="1">
              <a:lnSpc>
                <a:spcPct val="120000"/>
              </a:lnSpc>
              <a:buFont typeface="Arial" charset="0"/>
              <a:buNone/>
            </a:pPr>
            <a:r>
              <a:rPr lang="zh-CN" altLang="en-US" sz="2000" b="1" dirty="0" smtClean="0">
                <a:solidFill>
                  <a:srgbClr val="3D55CF"/>
                </a:solidFill>
                <a:latin typeface="黑体" pitchFamily="2" charset="-122"/>
                <a:ea typeface="黑体" pitchFamily="2" charset="-122"/>
              </a:rPr>
              <a:t>      </a:t>
            </a:r>
            <a:r>
              <a:rPr lang="en-US" altLang="zh-CN" sz="2000" b="1" dirty="0" smtClean="0">
                <a:solidFill>
                  <a:srgbClr val="3D55CF"/>
                </a:solidFill>
                <a:latin typeface="黑体" pitchFamily="2" charset="-122"/>
                <a:ea typeface="黑体" pitchFamily="2" charset="-122"/>
              </a:rPr>
              <a:t>3.</a:t>
            </a:r>
            <a:r>
              <a:rPr lang="zh-CN" altLang="en-US" sz="2000" b="1" dirty="0" smtClean="0">
                <a:solidFill>
                  <a:srgbClr val="3D55CF"/>
                </a:solidFill>
                <a:latin typeface="黑体" pitchFamily="2" charset="-122"/>
                <a:ea typeface="黑体" pitchFamily="2" charset="-122"/>
              </a:rPr>
              <a:t>广告费业务宣传费</a:t>
            </a:r>
          </a:p>
          <a:p>
            <a:pPr eaLnBrk="1" hangingPunct="1">
              <a:lnSpc>
                <a:spcPct val="120000"/>
              </a:lnSpc>
              <a:buNone/>
            </a:pPr>
            <a:r>
              <a:rPr lang="zh-CN" altLang="en-US" sz="2000" b="1" dirty="0" smtClean="0">
                <a:latin typeface="黑体" pitchFamily="2" charset="-122"/>
                <a:ea typeface="黑体" pitchFamily="2" charset="-122"/>
              </a:rPr>
              <a:t>      广告费，一般是指符合以下条件的费用：广告经工商部门批准的专门机构发布；通过一定的媒体传播；取得合法有效的凭证。</a:t>
            </a:r>
          </a:p>
          <a:p>
            <a:pPr eaLnBrk="1" hangingPunct="1">
              <a:lnSpc>
                <a:spcPct val="120000"/>
              </a:lnSpc>
              <a:buNone/>
            </a:pPr>
            <a:r>
              <a:rPr lang="zh-CN" altLang="en-US" sz="2000" b="1" dirty="0" smtClean="0">
                <a:latin typeface="黑体" pitchFamily="2" charset="-122"/>
                <a:ea typeface="黑体" pitchFamily="2" charset="-122"/>
              </a:rPr>
              <a:t>       业务宣传费是指同时符合以下条件的费用：以宣传本企业的资产、劳务、服务为目的；以画册、光盘、适当的实物为载体；取得合法有效的凭证。</a:t>
            </a:r>
            <a:endParaRPr lang="en-US" altLang="zh-CN" sz="2000" b="1" dirty="0" smtClean="0">
              <a:latin typeface="黑体" pitchFamily="2" charset="-122"/>
              <a:ea typeface="黑体" pitchFamily="2" charset="-122"/>
            </a:endParaRPr>
          </a:p>
          <a:p>
            <a:pPr eaLnBrk="1" hangingPunct="1">
              <a:lnSpc>
                <a:spcPct val="120000"/>
              </a:lnSpc>
              <a:buNone/>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如：电视台讲座、</a:t>
            </a:r>
            <a:r>
              <a:rPr lang="zh-CN" altLang="en-US" sz="2000" b="1" dirty="0" smtClean="0">
                <a:ea typeface="黑体" pitchFamily="2" charset="-122"/>
              </a:rPr>
              <a:t>媒体营销、会议营销等</a:t>
            </a:r>
            <a:endParaRPr lang="zh-CN" altLang="en-US" sz="2000" b="1" dirty="0" smtClean="0">
              <a:latin typeface="黑体" pitchFamily="2" charset="-122"/>
              <a:ea typeface="黑体" pitchFamily="2" charset="-122"/>
            </a:endParaRPr>
          </a:p>
        </p:txBody>
      </p:sp>
      <p:sp>
        <p:nvSpPr>
          <p:cNvPr id="5" name="灯片编号占位符 4"/>
          <p:cNvSpPr>
            <a:spLocks noGrp="1"/>
          </p:cNvSpPr>
          <p:nvPr>
            <p:ph type="sldNum" sz="quarter" idx="12"/>
          </p:nvPr>
        </p:nvSpPr>
        <p:spPr/>
        <p:txBody>
          <a:bodyPr/>
          <a:lstStyle/>
          <a:p>
            <a:pPr>
              <a:defRPr/>
            </a:pPr>
            <a:fld id="{515509F9-B6A6-4A98-B23D-C9110DC7ACDA}" type="slidenum">
              <a:rPr lang="zh-CN" altLang="en-US" smtClean="0"/>
              <a:pPr>
                <a:defRPr/>
              </a:pPr>
              <a:t>36</a:t>
            </a:fld>
            <a:endParaRPr lang="zh-CN"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2C966EC0-54E4-41B9-9C49-A1C500775EF7}"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6"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2F85B711-3E25-4108-8875-56DB8B09FD0C}" type="slidenum">
              <a:rPr lang="zh-CN" altLang="en-US" sz="1200" b="0">
                <a:solidFill>
                  <a:schemeClr val="tx1">
                    <a:tint val="75000"/>
                  </a:schemeClr>
                </a:solidFill>
                <a:latin typeface="+mn-lt"/>
                <a:ea typeface="+mn-ea"/>
              </a:rPr>
              <a:pPr algn="r" fontAlgn="auto">
                <a:spcBef>
                  <a:spcPts val="0"/>
                </a:spcBef>
                <a:spcAft>
                  <a:spcPts val="0"/>
                </a:spcAft>
                <a:defRPr/>
              </a:pPr>
              <a:t>37</a:t>
            </a:fld>
            <a:endParaRPr lang="zh-CN" altLang="en-US" sz="1200" b="0">
              <a:solidFill>
                <a:schemeClr val="tx1">
                  <a:tint val="75000"/>
                </a:schemeClr>
              </a:solidFill>
              <a:latin typeface="+mn-lt"/>
              <a:ea typeface="+mn-ea"/>
            </a:endParaRPr>
          </a:p>
        </p:txBody>
      </p:sp>
      <p:sp>
        <p:nvSpPr>
          <p:cNvPr id="37892" name="Rectangle 3"/>
          <p:cNvSpPr>
            <a:spLocks noGrp="1"/>
          </p:cNvSpPr>
          <p:nvPr>
            <p:ph type="body" idx="4294967295"/>
          </p:nvPr>
        </p:nvSpPr>
        <p:spPr>
          <a:xfrm>
            <a:off x="611188" y="1058863"/>
            <a:ext cx="7705725" cy="1941515"/>
          </a:xfrm>
          <a:ln>
            <a:solidFill>
              <a:schemeClr val="accent1"/>
            </a:solidFill>
          </a:ln>
        </p:spPr>
        <p:txBody>
          <a:bodyPr/>
          <a:lstStyle/>
          <a:p>
            <a:pPr eaLnBrk="1" hangingPunct="1">
              <a:lnSpc>
                <a:spcPct val="120000"/>
              </a:lnSpc>
              <a:buFont typeface="Arial" charset="0"/>
              <a:buNone/>
            </a:pPr>
            <a:r>
              <a:rPr lang="zh-CN" altLang="en-US" sz="2000" b="1" dirty="0" smtClean="0">
                <a:solidFill>
                  <a:schemeClr val="hlink"/>
                </a:solidFill>
                <a:latin typeface="黑体" pitchFamily="49" charset="-122"/>
                <a:ea typeface="黑体" pitchFamily="49" charset="-122"/>
              </a:rPr>
              <a:t>       </a:t>
            </a:r>
            <a:r>
              <a:rPr lang="zh-CN" altLang="en-US" sz="2000" b="1" dirty="0" smtClean="0">
                <a:latin typeface="黑体" pitchFamily="49" charset="-122"/>
                <a:ea typeface="黑体" pitchFamily="49" charset="-122"/>
              </a:rPr>
              <a:t>财税</a:t>
            </a:r>
            <a:r>
              <a:rPr lang="en-US" altLang="zh-CN" sz="2000" b="1" dirty="0" smtClean="0">
                <a:latin typeface="黑体" pitchFamily="49" charset="-122"/>
                <a:ea typeface="黑体" pitchFamily="49" charset="-122"/>
              </a:rPr>
              <a:t>[2012]48</a:t>
            </a:r>
            <a:r>
              <a:rPr lang="zh-CN" altLang="en-US" sz="2000" b="1" dirty="0" smtClean="0">
                <a:latin typeface="黑体" pitchFamily="49" charset="-122"/>
                <a:ea typeface="黑体" pitchFamily="49" charset="-122"/>
              </a:rPr>
              <a:t>号</a:t>
            </a:r>
          </a:p>
          <a:p>
            <a:pPr eaLnBrk="1" hangingPunct="1">
              <a:lnSpc>
                <a:spcPct val="120000"/>
              </a:lnSpc>
              <a:buNone/>
            </a:pPr>
            <a:r>
              <a:rPr lang="zh-CN" altLang="en-US" sz="2000" b="1" dirty="0" smtClean="0">
                <a:latin typeface="黑体" pitchFamily="49" charset="-122"/>
                <a:ea typeface="黑体" pitchFamily="49" charset="-122"/>
              </a:rPr>
              <a:t>   　　一、对化妆品制造与销售、</a:t>
            </a:r>
            <a:r>
              <a:rPr lang="zh-CN" altLang="en-US" sz="2000" b="1" dirty="0" smtClean="0">
                <a:solidFill>
                  <a:srgbClr val="C00000"/>
                </a:solidFill>
                <a:latin typeface="黑体" pitchFamily="49" charset="-122"/>
                <a:ea typeface="黑体" pitchFamily="49" charset="-122"/>
              </a:rPr>
              <a:t>医药制造</a:t>
            </a:r>
            <a:r>
              <a:rPr lang="zh-CN" altLang="en-US" sz="2000" b="1" dirty="0" smtClean="0">
                <a:latin typeface="黑体" pitchFamily="49" charset="-122"/>
                <a:ea typeface="黑体" pitchFamily="49" charset="-122"/>
              </a:rPr>
              <a:t>和饮料制造（不含酒类制造，下同）企业发生的广告费和业务宣传费支出，不超过当年销售（营业）收入</a:t>
            </a:r>
            <a:r>
              <a:rPr lang="en-US" altLang="zh-CN" sz="2000" b="1" dirty="0" smtClean="0">
                <a:latin typeface="黑体" pitchFamily="49" charset="-122"/>
                <a:ea typeface="黑体" pitchFamily="49" charset="-122"/>
              </a:rPr>
              <a:t>30%</a:t>
            </a:r>
            <a:r>
              <a:rPr lang="zh-CN" altLang="en-US" sz="2000" b="1" dirty="0" smtClean="0">
                <a:latin typeface="黑体" pitchFamily="49" charset="-122"/>
                <a:ea typeface="黑体" pitchFamily="49" charset="-122"/>
              </a:rPr>
              <a:t>的部分，准予扣除；超过部分，准予在以后纳税年度结转扣除。　　</a:t>
            </a:r>
          </a:p>
        </p:txBody>
      </p:sp>
      <p:sp>
        <p:nvSpPr>
          <p:cNvPr id="5" name="灯片编号占位符 4"/>
          <p:cNvSpPr>
            <a:spLocks noGrp="1"/>
          </p:cNvSpPr>
          <p:nvPr>
            <p:ph type="sldNum" sz="quarter" idx="12"/>
          </p:nvPr>
        </p:nvSpPr>
        <p:spPr/>
        <p:txBody>
          <a:bodyPr/>
          <a:lstStyle/>
          <a:p>
            <a:pPr>
              <a:defRPr/>
            </a:pPr>
            <a:fld id="{515509F9-B6A6-4A98-B23D-C9110DC7ACDA}" type="slidenum">
              <a:rPr lang="zh-CN" altLang="en-US" smtClean="0"/>
              <a:pPr>
                <a:defRPr/>
              </a:pPr>
              <a:t>37</a:t>
            </a:fld>
            <a:endParaRPr lang="zh-CN"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3"/>
          <p:cNvSpPr txBox="1">
            <a:spLocks noGrp="1"/>
          </p:cNvSpPr>
          <p:nvPr/>
        </p:nvSpPr>
        <p:spPr>
          <a:xfrm>
            <a:off x="457200" y="4767263"/>
            <a:ext cx="2133600" cy="274637"/>
          </a:xfrm>
          <a:prstGeom prst="rect">
            <a:avLst/>
          </a:prstGeom>
          <a:noFill/>
        </p:spPr>
        <p:txBody>
          <a:bodyPr anchor="ctr"/>
          <a:lstStyle/>
          <a:p>
            <a:pPr fontAlgn="auto">
              <a:spcBef>
                <a:spcPts val="0"/>
              </a:spcBef>
              <a:spcAft>
                <a:spcPts val="0"/>
              </a:spcAft>
              <a:defRPr/>
            </a:pPr>
            <a:fld id="{4888D6C9-E2AC-4001-8984-BCA8710AC00A}" type="datetime1">
              <a:rPr lang="zh-CN" altLang="en-US" sz="1200" b="0">
                <a:solidFill>
                  <a:schemeClr val="tx1">
                    <a:tint val="75000"/>
                  </a:schemeClr>
                </a:solidFill>
                <a:latin typeface="+mn-lt"/>
                <a:ea typeface="+mn-ea"/>
              </a:rPr>
              <a:pPr fontAlgn="auto">
                <a:spcBef>
                  <a:spcPts val="0"/>
                </a:spcBef>
                <a:spcAft>
                  <a:spcPts val="0"/>
                </a:spcAft>
                <a:defRPr/>
              </a:pPr>
              <a:t>2016/7/11</a:t>
            </a:fld>
            <a:endParaRPr lang="zh-CN" altLang="en-US" sz="1200" b="0">
              <a:solidFill>
                <a:schemeClr val="tx1">
                  <a:tint val="75000"/>
                </a:schemeClr>
              </a:solidFill>
              <a:latin typeface="+mn-lt"/>
              <a:ea typeface="+mn-ea"/>
            </a:endParaRPr>
          </a:p>
        </p:txBody>
      </p:sp>
      <p:sp>
        <p:nvSpPr>
          <p:cNvPr id="5" name="灯片编号占位符 5"/>
          <p:cNvSpPr txBox="1">
            <a:spLocks noGrp="1"/>
          </p:cNvSpPr>
          <p:nvPr/>
        </p:nvSpPr>
        <p:spPr>
          <a:xfrm>
            <a:off x="6553200" y="4767263"/>
            <a:ext cx="2133600" cy="274637"/>
          </a:xfrm>
          <a:prstGeom prst="rect">
            <a:avLst/>
          </a:prstGeom>
          <a:noFill/>
        </p:spPr>
        <p:txBody>
          <a:bodyPr anchor="ctr"/>
          <a:lstStyle/>
          <a:p>
            <a:pPr algn="r" fontAlgn="auto">
              <a:spcBef>
                <a:spcPts val="0"/>
              </a:spcBef>
              <a:spcAft>
                <a:spcPts val="0"/>
              </a:spcAft>
              <a:defRPr/>
            </a:pPr>
            <a:fld id="{C30835C7-CE75-41F6-BEAA-63480012B476}" type="slidenum">
              <a:rPr lang="zh-CN" altLang="en-US" sz="1200" b="0">
                <a:solidFill>
                  <a:schemeClr val="tx1">
                    <a:tint val="75000"/>
                  </a:schemeClr>
                </a:solidFill>
                <a:latin typeface="+mn-lt"/>
                <a:ea typeface="+mn-ea"/>
              </a:rPr>
              <a:pPr algn="r" fontAlgn="auto">
                <a:spcBef>
                  <a:spcPts val="0"/>
                </a:spcBef>
                <a:spcAft>
                  <a:spcPts val="0"/>
                </a:spcAft>
                <a:defRPr/>
              </a:pPr>
              <a:t>38</a:t>
            </a:fld>
            <a:endParaRPr lang="zh-CN" altLang="en-US" sz="1200" b="0">
              <a:solidFill>
                <a:schemeClr val="tx1">
                  <a:tint val="75000"/>
                </a:schemeClr>
              </a:solidFill>
              <a:latin typeface="+mn-lt"/>
              <a:ea typeface="+mn-ea"/>
            </a:endParaRPr>
          </a:p>
        </p:txBody>
      </p:sp>
      <p:sp>
        <p:nvSpPr>
          <p:cNvPr id="38915" name="Rectangle 2"/>
          <p:cNvSpPr>
            <a:spLocks noGrp="1"/>
          </p:cNvSpPr>
          <p:nvPr>
            <p:ph type="body" idx="4294967295"/>
          </p:nvPr>
        </p:nvSpPr>
        <p:spPr>
          <a:xfrm>
            <a:off x="539750" y="700088"/>
            <a:ext cx="7818464" cy="3086108"/>
          </a:xfrm>
          <a:ln>
            <a:solidFill>
              <a:schemeClr val="accent1"/>
            </a:solidFill>
          </a:ln>
        </p:spPr>
        <p:txBody>
          <a:bodyPr/>
          <a:lstStyle/>
          <a:p>
            <a:pPr eaLnBrk="1" hangingPunct="1">
              <a:lnSpc>
                <a:spcPct val="120000"/>
              </a:lnSpc>
              <a:buFont typeface="Arial" charset="0"/>
              <a:buNone/>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二、对签订广告费和业务宣传费分摊协议</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以下简称分摊协议</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的关联企业，其中一方发生的不超过当年销售</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营业</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收入税前扣除限额比例内的广告费和业务宣传费支出可以在本企业扣除，也可以将其中的部分或全部按照分摊协议归集至另一方扣除。另一方在计算本企业广告费和业务宣传费支出企业所得税税前扣除限额时，可将按照上述办法归集至本企业的广告费和业务宣传费不计算在内。 </a:t>
            </a:r>
          </a:p>
          <a:p>
            <a:pPr eaLnBrk="1" hangingPunct="1">
              <a:lnSpc>
                <a:spcPct val="120000"/>
              </a:lnSpc>
            </a:pPr>
            <a:r>
              <a:rPr lang="zh-CN" altLang="en-US" sz="2000" b="1" dirty="0" smtClean="0">
                <a:latin typeface="黑体" pitchFamily="49" charset="-122"/>
                <a:ea typeface="黑体" pitchFamily="49" charset="-122"/>
              </a:rPr>
              <a:t>    本通知自</a:t>
            </a:r>
            <a:r>
              <a:rPr lang="en-US" altLang="zh-CN" sz="2000" b="1" dirty="0" smtClean="0">
                <a:latin typeface="黑体" pitchFamily="49" charset="-122"/>
                <a:ea typeface="黑体" pitchFamily="49" charset="-122"/>
              </a:rPr>
              <a:t>2011</a:t>
            </a:r>
            <a:r>
              <a:rPr lang="zh-CN" altLang="en-US" sz="2000" b="1" dirty="0" smtClean="0">
                <a:latin typeface="黑体" pitchFamily="49" charset="-122"/>
                <a:ea typeface="黑体" pitchFamily="49" charset="-122"/>
              </a:rPr>
              <a:t>年</a:t>
            </a:r>
            <a:r>
              <a:rPr lang="en-US" altLang="zh-CN" sz="2000" b="1" dirty="0" smtClean="0">
                <a:latin typeface="黑体" pitchFamily="49" charset="-122"/>
                <a:ea typeface="黑体" pitchFamily="49" charset="-122"/>
              </a:rPr>
              <a:t>1</a:t>
            </a:r>
            <a:r>
              <a:rPr lang="zh-CN" altLang="en-US" sz="2000" b="1" dirty="0" smtClean="0">
                <a:latin typeface="黑体" pitchFamily="49" charset="-122"/>
                <a:ea typeface="黑体" pitchFamily="49" charset="-122"/>
              </a:rPr>
              <a:t>月</a:t>
            </a:r>
            <a:r>
              <a:rPr lang="en-US" altLang="zh-CN" sz="2000" b="1" dirty="0" smtClean="0">
                <a:latin typeface="黑体" pitchFamily="49" charset="-122"/>
                <a:ea typeface="黑体" pitchFamily="49" charset="-122"/>
              </a:rPr>
              <a:t>1</a:t>
            </a:r>
            <a:r>
              <a:rPr lang="zh-CN" altLang="en-US" sz="2000" b="1" dirty="0" smtClean="0">
                <a:latin typeface="黑体" pitchFamily="49" charset="-122"/>
                <a:ea typeface="黑体" pitchFamily="49" charset="-122"/>
              </a:rPr>
              <a:t>日起至</a:t>
            </a:r>
            <a:r>
              <a:rPr lang="en-US" altLang="zh-CN" sz="2000" b="1" dirty="0" smtClean="0">
                <a:latin typeface="黑体" pitchFamily="49" charset="-122"/>
                <a:ea typeface="黑体" pitchFamily="49" charset="-122"/>
              </a:rPr>
              <a:t>2015</a:t>
            </a:r>
            <a:r>
              <a:rPr lang="zh-CN" altLang="en-US" sz="2000" b="1" dirty="0" smtClean="0">
                <a:latin typeface="黑体" pitchFamily="49" charset="-122"/>
                <a:ea typeface="黑体" pitchFamily="49" charset="-122"/>
              </a:rPr>
              <a:t>年</a:t>
            </a:r>
            <a:r>
              <a:rPr lang="en-US" altLang="zh-CN" sz="2000" b="1" dirty="0" smtClean="0">
                <a:latin typeface="黑体" pitchFamily="49" charset="-122"/>
                <a:ea typeface="黑体" pitchFamily="49" charset="-122"/>
              </a:rPr>
              <a:t>12</a:t>
            </a:r>
            <a:r>
              <a:rPr lang="zh-CN" altLang="en-US" sz="2000" b="1" dirty="0" smtClean="0">
                <a:latin typeface="黑体" pitchFamily="49" charset="-122"/>
                <a:ea typeface="黑体" pitchFamily="49" charset="-122"/>
              </a:rPr>
              <a:t>月</a:t>
            </a:r>
            <a:r>
              <a:rPr lang="en-US" altLang="zh-CN" sz="2000" b="1" dirty="0" smtClean="0">
                <a:latin typeface="黑体" pitchFamily="49" charset="-122"/>
                <a:ea typeface="黑体" pitchFamily="49" charset="-122"/>
              </a:rPr>
              <a:t>31</a:t>
            </a:r>
            <a:r>
              <a:rPr lang="zh-CN" altLang="en-US" sz="2000" b="1" dirty="0" smtClean="0">
                <a:latin typeface="黑体" pitchFamily="49" charset="-122"/>
                <a:ea typeface="黑体" pitchFamily="49" charset="-122"/>
              </a:rPr>
              <a:t>日止执行。  </a:t>
            </a:r>
          </a:p>
        </p:txBody>
      </p:sp>
      <p:sp>
        <p:nvSpPr>
          <p:cNvPr id="6" name="灯片编号占位符 5"/>
          <p:cNvSpPr>
            <a:spLocks noGrp="1"/>
          </p:cNvSpPr>
          <p:nvPr>
            <p:ph type="sldNum" sz="quarter" idx="12"/>
          </p:nvPr>
        </p:nvSpPr>
        <p:spPr/>
        <p:txBody>
          <a:bodyPr/>
          <a:lstStyle/>
          <a:p>
            <a:pPr>
              <a:defRPr/>
            </a:pPr>
            <a:fld id="{515509F9-B6A6-4A98-B23D-C9110DC7ACDA}" type="slidenum">
              <a:rPr lang="zh-CN" altLang="en-US" smtClean="0"/>
              <a:pPr>
                <a:defRPr/>
              </a:pPr>
              <a:t>38</a:t>
            </a:fld>
            <a:endParaRPr lang="zh-CN"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idx="1"/>
          </p:nvPr>
        </p:nvSpPr>
        <p:spPr>
          <a:xfrm>
            <a:off x="571472" y="987425"/>
            <a:ext cx="7715304" cy="2084391"/>
          </a:xfrm>
          <a:ln>
            <a:solidFill>
              <a:schemeClr val="accent1"/>
            </a:solidFill>
          </a:ln>
        </p:spPr>
        <p:txBody>
          <a:bodyPr/>
          <a:lstStyle/>
          <a:p>
            <a:pPr eaLnBrk="1" hangingPunct="1">
              <a:lnSpc>
                <a:spcPct val="120000"/>
              </a:lnSpc>
              <a:buFont typeface="Wingdings" pitchFamily="2" charset="2"/>
              <a:buChar char="l"/>
            </a:pPr>
            <a:r>
              <a:rPr lang="en-US" altLang="zh-CN" sz="2000" b="1" dirty="0" smtClean="0">
                <a:solidFill>
                  <a:srgbClr val="3D55CF"/>
                </a:solidFill>
                <a:latin typeface="黑体" pitchFamily="49" charset="-122"/>
                <a:ea typeface="黑体" pitchFamily="49" charset="-122"/>
              </a:rPr>
              <a:t>    4.</a:t>
            </a:r>
            <a:r>
              <a:rPr lang="zh-CN" altLang="en-US" sz="2000" b="1" dirty="0" smtClean="0">
                <a:solidFill>
                  <a:srgbClr val="3D55CF"/>
                </a:solidFill>
                <a:latin typeface="黑体" pitchFamily="49" charset="-122"/>
                <a:ea typeface="黑体" pitchFamily="49" charset="-122"/>
              </a:rPr>
              <a:t>免费赠送药品或实物</a:t>
            </a:r>
          </a:p>
          <a:p>
            <a:pPr eaLnBrk="1" hangingPunct="1">
              <a:lnSpc>
                <a:spcPct val="120000"/>
              </a:lnSpc>
              <a:buFont typeface="Wingdings" pitchFamily="2" charset="2"/>
              <a:buChar char="l"/>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增值税暂行条例实施细则</a:t>
            </a:r>
            <a:r>
              <a:rPr lang="en-US" altLang="zh-CN" sz="2000" b="1" dirty="0" smtClean="0">
                <a:latin typeface="黑体" pitchFamily="49" charset="-122"/>
                <a:ea typeface="黑体" pitchFamily="49" charset="-122"/>
              </a:rPr>
              <a:t>》</a:t>
            </a:r>
          </a:p>
          <a:p>
            <a:pPr eaLnBrk="1" hangingPunct="1">
              <a:lnSpc>
                <a:spcPct val="120000"/>
              </a:lnSpc>
              <a:buFont typeface="Arial" charset="0"/>
              <a:buNone/>
            </a:pPr>
            <a:r>
              <a:rPr lang="zh-CN" altLang="en-US" sz="2000" b="1" dirty="0" smtClean="0">
                <a:latin typeface="黑体" pitchFamily="49" charset="-122"/>
                <a:ea typeface="黑体" pitchFamily="49" charset="-122"/>
              </a:rPr>
              <a:t>        第四条 单位或者个体工商户的下列行为，视同销售货物：</a:t>
            </a:r>
          </a:p>
          <a:p>
            <a:pPr eaLnBrk="1" hangingPunct="1">
              <a:lnSpc>
                <a:spcPct val="120000"/>
              </a:lnSpc>
              <a:buNone/>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八</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将自产、委托加工或者购进的货物无偿赠送其他单位或者个人。</a:t>
            </a:r>
          </a:p>
          <a:p>
            <a:pPr eaLnBrk="1" hangingPunct="1">
              <a:lnSpc>
                <a:spcPct val="120000"/>
              </a:lnSpc>
              <a:buFont typeface="Arial" charset="0"/>
              <a:buNone/>
            </a:pPr>
            <a:r>
              <a:rPr lang="en-US" altLang="zh-CN" sz="2000" b="1" dirty="0" smtClean="0">
                <a:latin typeface="黑体" pitchFamily="49" charset="-122"/>
                <a:ea typeface="黑体" pitchFamily="49" charset="-122"/>
              </a:rPr>
              <a:t>    </a:t>
            </a:r>
            <a:endParaRPr lang="zh-CN" altLang="en-US" sz="2000" b="1" dirty="0" smtClean="0">
              <a:latin typeface="黑体" pitchFamily="49" charset="-122"/>
              <a:ea typeface="黑体" pitchFamily="49" charset="-122"/>
            </a:endParaRPr>
          </a:p>
        </p:txBody>
      </p:sp>
      <p:sp>
        <p:nvSpPr>
          <p:cNvPr id="6" name="灯片编号占位符 5"/>
          <p:cNvSpPr>
            <a:spLocks noGrp="1"/>
          </p:cNvSpPr>
          <p:nvPr>
            <p:ph type="sldNum" sz="quarter" idx="12"/>
          </p:nvPr>
        </p:nvSpPr>
        <p:spPr/>
        <p:txBody>
          <a:bodyPr/>
          <a:lstStyle/>
          <a:p>
            <a:pPr>
              <a:defRPr/>
            </a:pPr>
            <a:fld id="{CAEC7859-D912-4F21-85F3-445B83B236B6}" type="slidenum">
              <a:rPr lang="zh-CN" altLang="en-US" smtClean="0"/>
              <a:pPr>
                <a:defRPr/>
              </a:pPr>
              <a:t>39</a:t>
            </a:fld>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14348" y="1714494"/>
            <a:ext cx="14859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latin typeface="黑体" pitchFamily="49" charset="-122"/>
                <a:ea typeface="黑体" pitchFamily="49" charset="-122"/>
              </a:rPr>
              <a:t>厂家</a:t>
            </a:r>
            <a:r>
              <a:rPr lang="en-US" altLang="zh-CN" sz="2000" dirty="0" smtClean="0">
                <a:latin typeface="黑体" pitchFamily="49" charset="-122"/>
                <a:ea typeface="黑体" pitchFamily="49" charset="-122"/>
              </a:rPr>
              <a:t>100</a:t>
            </a:r>
            <a:endParaRPr lang="zh-CN" altLang="en-US" sz="2000" dirty="0">
              <a:latin typeface="黑体" pitchFamily="49" charset="-122"/>
              <a:ea typeface="黑体" pitchFamily="49" charset="-122"/>
            </a:endParaRPr>
          </a:p>
        </p:txBody>
      </p:sp>
      <p:sp>
        <p:nvSpPr>
          <p:cNvPr id="8" name="矩形 7"/>
          <p:cNvSpPr/>
          <p:nvPr/>
        </p:nvSpPr>
        <p:spPr>
          <a:xfrm>
            <a:off x="5786446" y="3286130"/>
            <a:ext cx="14859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dirty="0" smtClean="0">
                <a:latin typeface="黑体" pitchFamily="49" charset="-122"/>
                <a:ea typeface="黑体" pitchFamily="49" charset="-122"/>
              </a:rPr>
              <a:t>医院</a:t>
            </a:r>
            <a:r>
              <a:rPr lang="en-US" altLang="zh-CN" sz="2200" dirty="0" smtClean="0">
                <a:latin typeface="黑体" pitchFamily="49" charset="-122"/>
                <a:ea typeface="黑体" pitchFamily="49" charset="-122"/>
              </a:rPr>
              <a:t>300</a:t>
            </a:r>
            <a:endParaRPr lang="zh-CN" altLang="en-US" sz="2200" dirty="0">
              <a:latin typeface="黑体" pitchFamily="49" charset="-122"/>
              <a:ea typeface="黑体" pitchFamily="49" charset="-122"/>
            </a:endParaRPr>
          </a:p>
        </p:txBody>
      </p:sp>
      <p:sp>
        <p:nvSpPr>
          <p:cNvPr id="9" name="矩形 8"/>
          <p:cNvSpPr/>
          <p:nvPr/>
        </p:nvSpPr>
        <p:spPr>
          <a:xfrm>
            <a:off x="3286116" y="3286130"/>
            <a:ext cx="14859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latin typeface="黑体" pitchFamily="49" charset="-122"/>
                <a:ea typeface="黑体" pitchFamily="49" charset="-122"/>
              </a:rPr>
              <a:t>经销商</a:t>
            </a:r>
            <a:r>
              <a:rPr lang="en-US" altLang="zh-CN" sz="2000" dirty="0" smtClean="0">
                <a:latin typeface="黑体" pitchFamily="49" charset="-122"/>
                <a:ea typeface="黑体" pitchFamily="49" charset="-122"/>
              </a:rPr>
              <a:t>280</a:t>
            </a:r>
            <a:endParaRPr lang="zh-CN" altLang="en-US" sz="2000" dirty="0">
              <a:latin typeface="黑体" pitchFamily="49" charset="-122"/>
              <a:ea typeface="黑体" pitchFamily="49" charset="-122"/>
            </a:endParaRPr>
          </a:p>
        </p:txBody>
      </p:sp>
      <p:sp>
        <p:nvSpPr>
          <p:cNvPr id="10" name="矩形 9"/>
          <p:cNvSpPr/>
          <p:nvPr/>
        </p:nvSpPr>
        <p:spPr>
          <a:xfrm>
            <a:off x="785786" y="3286130"/>
            <a:ext cx="14859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latin typeface="黑体" pitchFamily="49" charset="-122"/>
                <a:ea typeface="黑体" pitchFamily="49" charset="-122"/>
              </a:rPr>
              <a:t>厂家</a:t>
            </a:r>
            <a:r>
              <a:rPr lang="en-US" altLang="zh-CN" sz="2000" dirty="0" smtClean="0">
                <a:latin typeface="黑体" pitchFamily="49" charset="-122"/>
                <a:ea typeface="黑体" pitchFamily="49" charset="-122"/>
              </a:rPr>
              <a:t>260</a:t>
            </a:r>
            <a:endParaRPr lang="zh-CN" altLang="en-US" sz="2000" dirty="0">
              <a:latin typeface="黑体" pitchFamily="49" charset="-122"/>
              <a:ea typeface="黑体" pitchFamily="49" charset="-122"/>
            </a:endParaRPr>
          </a:p>
        </p:txBody>
      </p:sp>
      <p:sp>
        <p:nvSpPr>
          <p:cNvPr id="11" name="矩形 10"/>
          <p:cNvSpPr/>
          <p:nvPr/>
        </p:nvSpPr>
        <p:spPr>
          <a:xfrm>
            <a:off x="5786446" y="1714494"/>
            <a:ext cx="14859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dirty="0" smtClean="0">
                <a:latin typeface="黑体" pitchFamily="49" charset="-122"/>
                <a:ea typeface="黑体" pitchFamily="49" charset="-122"/>
              </a:rPr>
              <a:t>医院</a:t>
            </a:r>
            <a:r>
              <a:rPr lang="en-US" altLang="zh-CN" sz="2200" dirty="0" smtClean="0">
                <a:latin typeface="黑体" pitchFamily="49" charset="-122"/>
                <a:ea typeface="黑体" pitchFamily="49" charset="-122"/>
              </a:rPr>
              <a:t>300</a:t>
            </a:r>
            <a:endParaRPr lang="zh-CN" altLang="en-US" sz="2200" dirty="0">
              <a:latin typeface="黑体" pitchFamily="49" charset="-122"/>
              <a:ea typeface="黑体" pitchFamily="49" charset="-122"/>
            </a:endParaRPr>
          </a:p>
        </p:txBody>
      </p:sp>
      <p:sp>
        <p:nvSpPr>
          <p:cNvPr id="12" name="矩形 11"/>
          <p:cNvSpPr/>
          <p:nvPr/>
        </p:nvSpPr>
        <p:spPr>
          <a:xfrm>
            <a:off x="2786050" y="1714494"/>
            <a:ext cx="92869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latin typeface="黑体" pitchFamily="49" charset="-122"/>
                <a:ea typeface="黑体" pitchFamily="49" charset="-122"/>
              </a:rPr>
              <a:t>N</a:t>
            </a:r>
            <a:r>
              <a:rPr lang="zh-CN" altLang="en-US" sz="2000" dirty="0" smtClean="0">
                <a:latin typeface="黑体" pitchFamily="49" charset="-122"/>
                <a:ea typeface="黑体" pitchFamily="49" charset="-122"/>
              </a:rPr>
              <a:t>代理</a:t>
            </a:r>
            <a:r>
              <a:rPr lang="en-US" altLang="zh-CN" sz="2000" dirty="0" smtClean="0">
                <a:latin typeface="黑体" pitchFamily="49" charset="-122"/>
                <a:ea typeface="黑体" pitchFamily="49" charset="-122"/>
              </a:rPr>
              <a:t>260</a:t>
            </a:r>
            <a:endParaRPr lang="zh-CN" altLang="en-US" sz="2000" dirty="0">
              <a:latin typeface="黑体" pitchFamily="49" charset="-122"/>
              <a:ea typeface="黑体" pitchFamily="49" charset="-122"/>
            </a:endParaRPr>
          </a:p>
        </p:txBody>
      </p:sp>
      <p:sp>
        <p:nvSpPr>
          <p:cNvPr id="13" name="矩形 12"/>
          <p:cNvSpPr/>
          <p:nvPr/>
        </p:nvSpPr>
        <p:spPr>
          <a:xfrm>
            <a:off x="4286248" y="1714494"/>
            <a:ext cx="1000132"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800" dirty="0" smtClean="0">
                <a:latin typeface="黑体" pitchFamily="49" charset="-122"/>
                <a:ea typeface="黑体" pitchFamily="49" charset="-122"/>
              </a:rPr>
              <a:t>经销商</a:t>
            </a:r>
            <a:r>
              <a:rPr lang="en-US" altLang="zh-CN" sz="1800" dirty="0" smtClean="0">
                <a:latin typeface="黑体" pitchFamily="49" charset="-122"/>
                <a:ea typeface="黑体" pitchFamily="49" charset="-122"/>
              </a:rPr>
              <a:t>280</a:t>
            </a:r>
            <a:endParaRPr lang="zh-CN" altLang="en-US" sz="1800" dirty="0">
              <a:latin typeface="黑体" pitchFamily="49" charset="-122"/>
              <a:ea typeface="黑体" pitchFamily="49" charset="-122"/>
            </a:endParaRPr>
          </a:p>
        </p:txBody>
      </p:sp>
      <p:sp>
        <p:nvSpPr>
          <p:cNvPr id="14" name="右箭头 13"/>
          <p:cNvSpPr/>
          <p:nvPr/>
        </p:nvSpPr>
        <p:spPr>
          <a:xfrm>
            <a:off x="2428860" y="3286130"/>
            <a:ext cx="71438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右箭头 14"/>
          <p:cNvSpPr/>
          <p:nvPr/>
        </p:nvSpPr>
        <p:spPr>
          <a:xfrm>
            <a:off x="4929190" y="3286130"/>
            <a:ext cx="714380"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右箭头 15"/>
          <p:cNvSpPr/>
          <p:nvPr/>
        </p:nvSpPr>
        <p:spPr>
          <a:xfrm>
            <a:off x="2285984" y="1857370"/>
            <a:ext cx="500066" cy="2857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右箭头 16"/>
          <p:cNvSpPr/>
          <p:nvPr/>
        </p:nvSpPr>
        <p:spPr>
          <a:xfrm>
            <a:off x="3786182" y="1928808"/>
            <a:ext cx="500066" cy="2857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右箭头 17"/>
          <p:cNvSpPr/>
          <p:nvPr/>
        </p:nvSpPr>
        <p:spPr>
          <a:xfrm>
            <a:off x="5357818" y="1928808"/>
            <a:ext cx="428628" cy="28575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右箭头 18"/>
          <p:cNvSpPr/>
          <p:nvPr/>
        </p:nvSpPr>
        <p:spPr>
          <a:xfrm>
            <a:off x="1785918" y="1214428"/>
            <a:ext cx="4572032" cy="142876"/>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右箭头 19"/>
          <p:cNvSpPr/>
          <p:nvPr/>
        </p:nvSpPr>
        <p:spPr>
          <a:xfrm rot="10800000">
            <a:off x="1857356" y="2428874"/>
            <a:ext cx="4572032" cy="14287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extBox 20"/>
          <p:cNvSpPr txBox="1"/>
          <p:nvPr/>
        </p:nvSpPr>
        <p:spPr>
          <a:xfrm>
            <a:off x="3857620" y="857239"/>
            <a:ext cx="1008609" cy="400110"/>
          </a:xfrm>
          <a:prstGeom prst="rect">
            <a:avLst/>
          </a:prstGeom>
          <a:noFill/>
        </p:spPr>
        <p:txBody>
          <a:bodyPr wrap="square" rtlCol="0">
            <a:spAutoFit/>
          </a:bodyPr>
          <a:lstStyle/>
          <a:p>
            <a:r>
              <a:rPr lang="zh-CN" altLang="en-US" sz="2000" dirty="0" smtClean="0"/>
              <a:t>开票</a:t>
            </a:r>
            <a:endParaRPr lang="zh-CN" altLang="en-US" sz="2000" dirty="0"/>
          </a:p>
        </p:txBody>
      </p:sp>
      <p:sp>
        <p:nvSpPr>
          <p:cNvPr id="22" name="TextBox 21"/>
          <p:cNvSpPr txBox="1"/>
          <p:nvPr/>
        </p:nvSpPr>
        <p:spPr>
          <a:xfrm>
            <a:off x="3643306" y="2500312"/>
            <a:ext cx="1008609" cy="400110"/>
          </a:xfrm>
          <a:prstGeom prst="rect">
            <a:avLst/>
          </a:prstGeom>
          <a:noFill/>
        </p:spPr>
        <p:txBody>
          <a:bodyPr wrap="square" rtlCol="0">
            <a:spAutoFit/>
          </a:bodyPr>
          <a:lstStyle/>
          <a:p>
            <a:r>
              <a:rPr lang="zh-CN" altLang="en-US" sz="2000" dirty="0" smtClean="0"/>
              <a:t>付款</a:t>
            </a:r>
            <a:endParaRPr lang="zh-CN" altLang="en-US" sz="2000" dirty="0"/>
          </a:p>
        </p:txBody>
      </p:sp>
      <p:sp>
        <p:nvSpPr>
          <p:cNvPr id="23" name="灯片编号占位符 22"/>
          <p:cNvSpPr>
            <a:spLocks noGrp="1"/>
          </p:cNvSpPr>
          <p:nvPr>
            <p:ph type="sldNum" sz="quarter" idx="12"/>
          </p:nvPr>
        </p:nvSpPr>
        <p:spPr/>
        <p:txBody>
          <a:bodyPr/>
          <a:lstStyle/>
          <a:p>
            <a:pPr>
              <a:defRPr/>
            </a:pPr>
            <a:fld id="{CAEC7859-D912-4F21-85F3-445B83B236B6}" type="slidenum">
              <a:rPr lang="zh-CN" altLang="en-US" smtClean="0"/>
              <a:pPr>
                <a:defRPr/>
              </a:pPr>
              <a:t>4</a:t>
            </a:fld>
            <a:endParaRPr lang="zh-CN"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p:cNvSpPr>
          <p:nvPr>
            <p:ph type="body" idx="4294967295"/>
          </p:nvPr>
        </p:nvSpPr>
        <p:spPr>
          <a:xfrm>
            <a:off x="457200" y="700089"/>
            <a:ext cx="7758138" cy="3586174"/>
          </a:xfrm>
          <a:ln>
            <a:solidFill>
              <a:schemeClr val="accent1"/>
            </a:solidFill>
          </a:ln>
        </p:spPr>
        <p:txBody>
          <a:bodyPr/>
          <a:lstStyle/>
          <a:p>
            <a:pPr>
              <a:lnSpc>
                <a:spcPct val="120000"/>
              </a:lnSpc>
            </a:pPr>
            <a:r>
              <a:rPr lang="zh-CN" altLang="en-US" sz="2000" b="1" dirty="0" smtClean="0">
                <a:latin typeface="黑体" pitchFamily="2" charset="-122"/>
                <a:ea typeface="黑体" pitchFamily="2" charset="-122"/>
              </a:rPr>
              <a:t>    财税</a:t>
            </a:r>
            <a:r>
              <a:rPr lang="en-US" altLang="zh-CN" sz="2000" b="1" dirty="0" smtClean="0">
                <a:latin typeface="黑体" pitchFamily="2" charset="-122"/>
                <a:ea typeface="黑体" pitchFamily="2" charset="-122"/>
              </a:rPr>
              <a:t>〔2015〕4</a:t>
            </a:r>
            <a:r>
              <a:rPr lang="zh-CN" altLang="en-US" sz="2000" b="1" dirty="0" smtClean="0">
                <a:latin typeface="黑体" pitchFamily="2" charset="-122"/>
                <a:ea typeface="黑体" pitchFamily="2" charset="-122"/>
              </a:rPr>
              <a:t>号</a:t>
            </a:r>
          </a:p>
          <a:p>
            <a:pPr>
              <a:lnSpc>
                <a:spcPct val="120000"/>
              </a:lnSpc>
            </a:pPr>
            <a:r>
              <a:rPr lang="zh-CN" altLang="en-US" sz="2000" b="1" dirty="0" smtClean="0">
                <a:latin typeface="黑体" pitchFamily="2" charset="-122"/>
                <a:ea typeface="黑体" pitchFamily="2" charset="-122"/>
              </a:rPr>
              <a:t>　　为鼓励创新药的研发和使用，结合其大量存在</a:t>
            </a:r>
            <a:r>
              <a:rPr lang="zh-CN" altLang="en-US" sz="2000" b="1" dirty="0" smtClean="0">
                <a:ea typeface="黑体" pitchFamily="2" charset="-122"/>
              </a:rPr>
              <a:t>“</a:t>
            </a:r>
            <a:r>
              <a:rPr lang="zh-CN" altLang="en-US" sz="2000" b="1" dirty="0" smtClean="0">
                <a:latin typeface="黑体" pitchFamily="2" charset="-122"/>
                <a:ea typeface="黑体" pitchFamily="2" charset="-122"/>
              </a:rPr>
              <a:t>后续免费用药临床研究</a:t>
            </a:r>
            <a:r>
              <a:rPr lang="zh-CN" altLang="en-US" sz="2000" b="1" dirty="0" smtClean="0">
                <a:ea typeface="黑体" pitchFamily="2" charset="-122"/>
              </a:rPr>
              <a:t>”</a:t>
            </a:r>
            <a:r>
              <a:rPr lang="zh-CN" altLang="en-US" sz="2000" b="1" dirty="0" smtClean="0">
                <a:latin typeface="黑体" pitchFamily="2" charset="-122"/>
                <a:ea typeface="黑体" pitchFamily="2" charset="-122"/>
              </a:rPr>
              <a:t>的特点，现将有关增值税政策通知如下：</a:t>
            </a:r>
          </a:p>
          <a:p>
            <a:pPr>
              <a:lnSpc>
                <a:spcPct val="120000"/>
              </a:lnSpc>
            </a:pPr>
            <a:r>
              <a:rPr lang="zh-CN" altLang="en-US" sz="2000" b="1" dirty="0" smtClean="0">
                <a:latin typeface="黑体" pitchFamily="2" charset="-122"/>
                <a:ea typeface="黑体" pitchFamily="2" charset="-122"/>
              </a:rPr>
              <a:t>　　一、药品生产企业销售自产创新药的销售额，为向购买方收取的全部价款和价外费用，其提供给患者后续免费使用的相同创新药，不属于增值税视同销售范围。</a:t>
            </a:r>
          </a:p>
          <a:p>
            <a:pPr>
              <a:lnSpc>
                <a:spcPct val="120000"/>
              </a:lnSpc>
            </a:pPr>
            <a:r>
              <a:rPr lang="zh-CN" altLang="en-US" sz="2000" b="1" dirty="0" smtClean="0">
                <a:latin typeface="黑体" pitchFamily="2" charset="-122"/>
                <a:ea typeface="黑体" pitchFamily="2" charset="-122"/>
              </a:rPr>
              <a:t>　　二、本通知所称创新药，是指经国家食品药品监督管理部门批准注册、获批前未曾在中国境内外上市销售，通过合成或者半合成方法制得的原料药及其制剂。</a:t>
            </a:r>
          </a:p>
        </p:txBody>
      </p:sp>
      <p:sp>
        <p:nvSpPr>
          <p:cNvPr id="3" name="灯片编号占位符 2"/>
          <p:cNvSpPr>
            <a:spLocks noGrp="1"/>
          </p:cNvSpPr>
          <p:nvPr>
            <p:ph type="sldNum" sz="quarter" idx="12"/>
          </p:nvPr>
        </p:nvSpPr>
        <p:spPr/>
        <p:txBody>
          <a:bodyPr/>
          <a:lstStyle/>
          <a:p>
            <a:pPr>
              <a:defRPr/>
            </a:pPr>
            <a:fld id="{515509F9-B6A6-4A98-B23D-C9110DC7ACDA}" type="slidenum">
              <a:rPr lang="zh-CN" altLang="en-US" smtClean="0"/>
              <a:pPr>
                <a:defRPr/>
              </a:pPr>
              <a:t>40</a:t>
            </a:fld>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p:cNvSpPr>
          <p:nvPr>
            <p:ph type="body" idx="4294967295"/>
          </p:nvPr>
        </p:nvSpPr>
        <p:spPr>
          <a:xfrm>
            <a:off x="457200" y="842963"/>
            <a:ext cx="7686700" cy="3157547"/>
          </a:xfrm>
          <a:ln>
            <a:solidFill>
              <a:schemeClr val="accent1"/>
            </a:solidFill>
          </a:ln>
        </p:spPr>
        <p:txBody>
          <a:bodyPr/>
          <a:lstStyle/>
          <a:p>
            <a:pPr>
              <a:lnSpc>
                <a:spcPct val="120000"/>
              </a:lnSpc>
            </a:pPr>
            <a:r>
              <a:rPr lang="zh-CN" altLang="en-US" sz="2000" b="1" dirty="0" smtClean="0">
                <a:latin typeface="黑体" pitchFamily="2" charset="-122"/>
                <a:ea typeface="黑体" pitchFamily="2" charset="-122"/>
              </a:rPr>
              <a:t>    三、药品生产企业免费提供创新药，应保留如下资料，以备税务机关查验：</a:t>
            </a:r>
          </a:p>
          <a:p>
            <a:pPr>
              <a:lnSpc>
                <a:spcPct val="120000"/>
              </a:lnSpc>
            </a:pPr>
            <a:r>
              <a:rPr lang="zh-CN" altLang="en-US" sz="2000" b="1" dirty="0" smtClean="0">
                <a:latin typeface="黑体" pitchFamily="2" charset="-122"/>
                <a:ea typeface="黑体" pitchFamily="2" charset="-122"/>
              </a:rPr>
              <a:t>　　（一）国家食品药品监督管理部门颁发的注明注册分类为</a:t>
            </a:r>
            <a:r>
              <a:rPr lang="en-US" altLang="zh-CN" sz="2000" b="1" dirty="0" smtClean="0">
                <a:latin typeface="黑体" pitchFamily="2" charset="-122"/>
                <a:ea typeface="黑体" pitchFamily="2" charset="-122"/>
              </a:rPr>
              <a:t>1.1</a:t>
            </a:r>
            <a:r>
              <a:rPr lang="zh-CN" altLang="en-US" sz="2000" b="1" dirty="0" smtClean="0">
                <a:latin typeface="黑体" pitchFamily="2" charset="-122"/>
                <a:ea typeface="黑体" pitchFamily="2" charset="-122"/>
              </a:rPr>
              <a:t>类的药品注册批件；</a:t>
            </a:r>
          </a:p>
          <a:p>
            <a:pPr>
              <a:lnSpc>
                <a:spcPct val="120000"/>
              </a:lnSpc>
            </a:pPr>
            <a:r>
              <a:rPr lang="zh-CN" altLang="en-US" sz="2000" b="1" dirty="0" smtClean="0">
                <a:latin typeface="黑体" pitchFamily="2" charset="-122"/>
                <a:ea typeface="黑体" pitchFamily="2" charset="-122"/>
              </a:rPr>
              <a:t>　　（二）后续免费提供创新药的实施流程；</a:t>
            </a:r>
          </a:p>
          <a:p>
            <a:pPr>
              <a:lnSpc>
                <a:spcPct val="120000"/>
              </a:lnSpc>
            </a:pPr>
            <a:r>
              <a:rPr lang="zh-CN" altLang="en-US" sz="2000" b="1" dirty="0" smtClean="0">
                <a:latin typeface="黑体" pitchFamily="2" charset="-122"/>
                <a:ea typeface="黑体" pitchFamily="2" charset="-122"/>
              </a:rPr>
              <a:t>　　（三）第三方（创新药代保管的医院、药品经销单位等）出具免费用药确认证明，以及患者在第三方登记、领取创新药的记录。</a:t>
            </a:r>
          </a:p>
        </p:txBody>
      </p:sp>
      <p:sp>
        <p:nvSpPr>
          <p:cNvPr id="3" name="灯片编号占位符 2"/>
          <p:cNvSpPr>
            <a:spLocks noGrp="1"/>
          </p:cNvSpPr>
          <p:nvPr>
            <p:ph type="sldNum" sz="quarter" idx="12"/>
          </p:nvPr>
        </p:nvSpPr>
        <p:spPr/>
        <p:txBody>
          <a:bodyPr/>
          <a:lstStyle/>
          <a:p>
            <a:pPr>
              <a:defRPr/>
            </a:pPr>
            <a:fld id="{515509F9-B6A6-4A98-B23D-C9110DC7ACDA}" type="slidenum">
              <a:rPr lang="zh-CN" altLang="en-US" smtClean="0"/>
              <a:pPr>
                <a:defRPr/>
              </a:pPr>
              <a:t>41</a:t>
            </a:fld>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3"/>
            <a:ext cx="7829576" cy="2714644"/>
          </a:xfrm>
          <a:ln>
            <a:solidFill>
              <a:schemeClr val="accent1"/>
            </a:solidFill>
          </a:ln>
        </p:spPr>
        <p:txBody>
          <a:bodyPr/>
          <a:lstStyle/>
          <a:p>
            <a:pPr>
              <a:lnSpc>
                <a:spcPts val="2800"/>
              </a:lnSpc>
            </a:pPr>
            <a:r>
              <a:rPr lang="en-US" altLang="zh-CN" sz="2000" b="1" dirty="0" smtClean="0">
                <a:solidFill>
                  <a:srgbClr val="3D55CF"/>
                </a:solidFill>
                <a:latin typeface="黑体" pitchFamily="49" charset="-122"/>
                <a:ea typeface="黑体" pitchFamily="49" charset="-122"/>
              </a:rPr>
              <a:t>    5.</a:t>
            </a:r>
            <a:r>
              <a:rPr lang="zh-CN" altLang="en-US" sz="2000" b="1" dirty="0" smtClean="0">
                <a:solidFill>
                  <a:srgbClr val="3D55CF"/>
                </a:solidFill>
                <a:latin typeface="黑体" pitchFamily="49" charset="-122"/>
                <a:ea typeface="黑体" pitchFamily="49" charset="-122"/>
              </a:rPr>
              <a:t>其他营业推广费用</a:t>
            </a:r>
            <a:endParaRPr lang="en-US" altLang="zh-CN" sz="2000" b="1" dirty="0" smtClean="0">
              <a:solidFill>
                <a:srgbClr val="3D55CF"/>
              </a:solidFill>
              <a:latin typeface="黑体" pitchFamily="49" charset="-122"/>
              <a:ea typeface="黑体" pitchFamily="49" charset="-122"/>
            </a:endParaRPr>
          </a:p>
          <a:p>
            <a:pPr>
              <a:lnSpc>
                <a:spcPts val="2800"/>
              </a:lnSpc>
            </a:pPr>
            <a:r>
              <a:rPr lang="zh-CN" altLang="en-US" sz="2000" b="1" dirty="0" smtClean="0">
                <a:latin typeface="黑体" pitchFamily="49" charset="-122"/>
                <a:ea typeface="黑体" pitchFamily="49" charset="-122"/>
              </a:rPr>
              <a:t>    商务辅助管理服务</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企业管理服务，是指提供总部管理、投资与资产管理、市场管理、物业管理、日常综合管理等服务的业务活动。</a:t>
            </a:r>
            <a:endParaRPr lang="en-US" altLang="zh-CN" sz="2000" b="1" dirty="0" smtClean="0">
              <a:latin typeface="黑体" pitchFamily="49" charset="-122"/>
              <a:ea typeface="黑体" pitchFamily="49" charset="-122"/>
            </a:endParaRPr>
          </a:p>
          <a:p>
            <a:pPr>
              <a:lnSpc>
                <a:spcPts val="2800"/>
              </a:lnSpc>
            </a:pPr>
            <a:r>
              <a:rPr lang="zh-CN" altLang="en-US" sz="2000" b="1" dirty="0" smtClean="0">
                <a:latin typeface="黑体" pitchFamily="49" charset="-122"/>
                <a:ea typeface="黑体" pitchFamily="49" charset="-122"/>
              </a:rPr>
              <a:t>    现代服务业</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其他现代服务，是指除研发和技术服务、信息技术服务、文化创意服务、物流辅助服务、租赁服务、鉴证咨询服务、广播影视服务和商务辅助服务以外的现代服务。</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42</a:t>
            </a:fld>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idx="1"/>
          </p:nvPr>
        </p:nvSpPr>
        <p:spPr>
          <a:xfrm>
            <a:off x="539750" y="1113235"/>
            <a:ext cx="7818464" cy="1887143"/>
          </a:xfrm>
          <a:ln>
            <a:solidFill>
              <a:schemeClr val="accent1"/>
            </a:solidFill>
          </a:ln>
        </p:spPr>
        <p:txBody>
          <a:bodyPr/>
          <a:lstStyle/>
          <a:p>
            <a:pPr eaLnBrk="1" hangingPunct="1">
              <a:lnSpc>
                <a:spcPct val="130000"/>
              </a:lnSpc>
            </a:pPr>
            <a:r>
              <a:rPr lang="en-US" altLang="zh-CN" sz="2000" b="1" dirty="0" smtClean="0">
                <a:solidFill>
                  <a:srgbClr val="3D55CF"/>
                </a:solidFill>
                <a:latin typeface="黑体" pitchFamily="49" charset="-122"/>
                <a:ea typeface="黑体" pitchFamily="49" charset="-122"/>
              </a:rPr>
              <a:t>    1</a:t>
            </a:r>
            <a:r>
              <a:rPr lang="zh-CN" altLang="en-US" sz="2000" b="1" dirty="0" smtClean="0">
                <a:solidFill>
                  <a:srgbClr val="3D55CF"/>
                </a:solidFill>
                <a:latin typeface="黑体" pitchFamily="49" charset="-122"/>
                <a:ea typeface="黑体" pitchFamily="49" charset="-122"/>
              </a:rPr>
              <a:t>、个人所得税扣缴对象</a:t>
            </a:r>
          </a:p>
          <a:p>
            <a:pPr eaLnBrk="1" hangingPunct="1">
              <a:lnSpc>
                <a:spcPct val="130000"/>
              </a:lnSpc>
            </a:pPr>
            <a:r>
              <a:rPr lang="zh-CN" altLang="en-US" sz="2000" b="1" dirty="0" smtClean="0">
                <a:latin typeface="黑体" pitchFamily="49" charset="-122"/>
                <a:ea typeface="黑体" pitchFamily="49" charset="-122"/>
              </a:rPr>
              <a:t>    三类：员工、股东、其他个人。</a:t>
            </a:r>
          </a:p>
          <a:p>
            <a:pPr eaLnBrk="1" hangingPunct="1">
              <a:lnSpc>
                <a:spcPct val="130000"/>
              </a:lnSpc>
            </a:pPr>
            <a:r>
              <a:rPr lang="zh-CN" altLang="en-US" sz="2000" b="1" dirty="0" smtClean="0">
                <a:latin typeface="黑体" pitchFamily="49" charset="-122"/>
                <a:ea typeface="黑体" pitchFamily="49" charset="-122"/>
              </a:rPr>
              <a:t>    税率：工资薪金所得七级适用超额累进税率；股息、利息、红利所得</a:t>
            </a:r>
            <a:r>
              <a:rPr lang="en-US" altLang="zh-CN" sz="2000" b="1" dirty="0" smtClean="0">
                <a:latin typeface="黑体" pitchFamily="49" charset="-122"/>
                <a:ea typeface="黑体" pitchFamily="49" charset="-122"/>
              </a:rPr>
              <a:t>20%</a:t>
            </a:r>
            <a:r>
              <a:rPr lang="zh-CN" altLang="en-US" sz="2000" b="1" dirty="0" smtClean="0">
                <a:latin typeface="黑体" pitchFamily="49" charset="-122"/>
                <a:ea typeface="黑体" pitchFamily="49" charset="-122"/>
              </a:rPr>
              <a:t>税率；劳务报酬</a:t>
            </a:r>
            <a:r>
              <a:rPr lang="en-US" altLang="zh-CN" sz="2000" b="1" dirty="0" smtClean="0">
                <a:latin typeface="黑体" pitchFamily="49" charset="-122"/>
                <a:ea typeface="黑体" pitchFamily="49" charset="-122"/>
              </a:rPr>
              <a:t>20%</a:t>
            </a:r>
            <a:r>
              <a:rPr lang="zh-CN" altLang="en-US" sz="2000" b="1" dirty="0" smtClean="0">
                <a:latin typeface="黑体" pitchFamily="49" charset="-122"/>
                <a:ea typeface="黑体" pitchFamily="49" charset="-122"/>
              </a:rPr>
              <a:t>、</a:t>
            </a:r>
            <a:r>
              <a:rPr lang="en-US" altLang="zh-CN" sz="2000" b="1" dirty="0" smtClean="0">
                <a:latin typeface="黑体" pitchFamily="49" charset="-122"/>
                <a:ea typeface="黑体" pitchFamily="49" charset="-122"/>
              </a:rPr>
              <a:t>30%</a:t>
            </a:r>
            <a:r>
              <a:rPr lang="zh-CN" altLang="en-US" sz="2000" b="1" dirty="0" smtClean="0">
                <a:latin typeface="黑体" pitchFamily="49" charset="-122"/>
                <a:ea typeface="黑体" pitchFamily="49" charset="-122"/>
              </a:rPr>
              <a:t>或</a:t>
            </a:r>
            <a:r>
              <a:rPr lang="en-US" altLang="zh-CN" sz="2000" b="1" dirty="0" smtClean="0">
                <a:latin typeface="黑体" pitchFamily="49" charset="-122"/>
                <a:ea typeface="黑体" pitchFamily="49" charset="-122"/>
              </a:rPr>
              <a:t>40%</a:t>
            </a:r>
            <a:r>
              <a:rPr lang="zh-CN" altLang="en-US" sz="2000" b="1" dirty="0" smtClean="0">
                <a:latin typeface="黑体" pitchFamily="49" charset="-122"/>
                <a:ea typeface="黑体" pitchFamily="49" charset="-122"/>
              </a:rPr>
              <a:t>税率。</a:t>
            </a:r>
            <a:endParaRPr lang="en-US" altLang="zh-CN" sz="2000" b="1" dirty="0" smtClean="0">
              <a:latin typeface="黑体" pitchFamily="49" charset="-122"/>
              <a:ea typeface="黑体" pitchFamily="49" charset="-122"/>
            </a:endParaRPr>
          </a:p>
        </p:txBody>
      </p:sp>
      <p:sp>
        <p:nvSpPr>
          <p:cNvPr id="89090" name="Rectangle 2"/>
          <p:cNvSpPr>
            <a:spLocks noGrp="1" noChangeArrowheads="1"/>
          </p:cNvSpPr>
          <p:nvPr>
            <p:ph type="title"/>
          </p:nvPr>
        </p:nvSpPr>
        <p:spPr>
          <a:xfrm>
            <a:off x="900114" y="465535"/>
            <a:ext cx="7343775" cy="539353"/>
          </a:xfrm>
          <a:noFill/>
        </p:spPr>
        <p:txBody>
          <a:bodyPr/>
          <a:lstStyle/>
          <a:p>
            <a:pPr eaLnBrk="1" fontAlgn="auto" hangingPunct="1">
              <a:spcAft>
                <a:spcPts val="0"/>
              </a:spcAft>
              <a:defRPr/>
            </a:pPr>
            <a:r>
              <a:rPr lang="zh-CN" altLang="en-US" sz="2000" b="1" dirty="0" smtClean="0">
                <a:solidFill>
                  <a:srgbClr val="C00000"/>
                </a:solidFill>
                <a:latin typeface="黑体" pitchFamily="49" charset="-122"/>
                <a:ea typeface="黑体" pitchFamily="49" charset="-122"/>
              </a:rPr>
              <a:t>四、个人所得税扣缴风险分析</a:t>
            </a:r>
            <a:endParaRPr lang="zh-CN" altLang="en-US" sz="2000" dirty="0">
              <a:solidFill>
                <a:srgbClr val="C00000"/>
              </a:solidFill>
              <a:latin typeface="微软雅黑" pitchFamily="34" charset="-122"/>
              <a:ea typeface="微软雅黑" pitchFamily="34" charset="-122"/>
            </a:endParaRPr>
          </a:p>
        </p:txBody>
      </p:sp>
      <p:sp>
        <p:nvSpPr>
          <p:cNvPr id="5" name="灯片编号占位符 4"/>
          <p:cNvSpPr>
            <a:spLocks noGrp="1"/>
          </p:cNvSpPr>
          <p:nvPr>
            <p:ph type="sldNum" sz="quarter" idx="12"/>
          </p:nvPr>
        </p:nvSpPr>
        <p:spPr/>
        <p:txBody>
          <a:bodyPr/>
          <a:lstStyle/>
          <a:p>
            <a:pPr>
              <a:defRPr/>
            </a:pPr>
            <a:fld id="{CAEC7859-D912-4F21-85F3-445B83B236B6}" type="slidenum">
              <a:rPr lang="zh-CN" altLang="en-US" smtClean="0"/>
              <a:pPr>
                <a:defRPr/>
              </a:pPr>
              <a:t>43</a:t>
            </a:fld>
            <a:endParaRPr lang="zh-CN"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1"/>
          </p:nvPr>
        </p:nvSpPr>
        <p:spPr>
          <a:xfrm>
            <a:off x="539750" y="465535"/>
            <a:ext cx="7389836" cy="3963603"/>
          </a:xfrm>
          <a:ln>
            <a:solidFill>
              <a:schemeClr val="accent1"/>
            </a:solidFill>
          </a:ln>
        </p:spPr>
        <p:txBody>
          <a:bodyPr/>
          <a:lstStyle/>
          <a:p>
            <a:pPr eaLnBrk="1" hangingPunct="1">
              <a:lnSpc>
                <a:spcPct val="950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国税发</a:t>
            </a:r>
            <a:r>
              <a:rPr lang="en-US" altLang="zh-CN" sz="2000" b="1" dirty="0" smtClean="0">
                <a:latin typeface="黑体" pitchFamily="49" charset="-122"/>
                <a:ea typeface="黑体" pitchFamily="49" charset="-122"/>
              </a:rPr>
              <a:t>[2005]205</a:t>
            </a:r>
            <a:r>
              <a:rPr lang="zh-CN" altLang="en-US" sz="2000" b="1" dirty="0" smtClean="0">
                <a:latin typeface="黑体" pitchFamily="49" charset="-122"/>
                <a:ea typeface="黑体" pitchFamily="49" charset="-122"/>
              </a:rPr>
              <a:t>号</a:t>
            </a:r>
          </a:p>
          <a:p>
            <a:pPr eaLnBrk="1" hangingPunct="1">
              <a:lnSpc>
                <a:spcPct val="95000"/>
              </a:lnSpc>
            </a:pPr>
            <a:r>
              <a:rPr lang="zh-CN" altLang="en-US" sz="2000" b="1" dirty="0" smtClean="0">
                <a:latin typeface="黑体" pitchFamily="49" charset="-122"/>
                <a:ea typeface="黑体" pitchFamily="49" charset="-122"/>
              </a:rPr>
              <a:t>  第四条 实行个人所得税全员全额扣缴申报的应税所得包括：</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一</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工资、薪金所得；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二</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劳务报酬所得；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三</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稿酬所得；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四</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特许权使用费所得；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五</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利息、股息、红利所得；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六</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财产租赁所得；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七</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财产转让所得；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八</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偶然所得；</a:t>
            </a:r>
          </a:p>
          <a:p>
            <a:pPr eaLnBrk="1" hangingPunct="1">
              <a:lnSpc>
                <a:spcPct val="95000"/>
              </a:lnSpc>
            </a:pP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九</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经国务院财政部门确定征税的其他所得。  </a:t>
            </a: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44</a:t>
            </a:fld>
            <a:endParaRPr lang="zh-CN"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idx="1"/>
          </p:nvPr>
        </p:nvSpPr>
        <p:spPr>
          <a:xfrm>
            <a:off x="457200" y="951311"/>
            <a:ext cx="7615262" cy="3049200"/>
          </a:xfrm>
          <a:ln>
            <a:solidFill>
              <a:schemeClr val="accent1"/>
            </a:solidFill>
          </a:ln>
        </p:spPr>
        <p:txBody>
          <a:bodyPr/>
          <a:lstStyle/>
          <a:p>
            <a:pPr eaLnBrk="1" hangingPunct="1">
              <a:lnSpc>
                <a:spcPct val="120000"/>
              </a:lnSpc>
            </a:pPr>
            <a:r>
              <a:rPr lang="zh-CN" altLang="en-US" sz="2000" b="1" dirty="0" smtClean="0">
                <a:latin typeface="黑体" pitchFamily="49" charset="-122"/>
                <a:ea typeface="黑体" pitchFamily="49" charset="-122"/>
              </a:rPr>
              <a:t>级数     含税级距      不含税级距     税率  速算扣除数</a:t>
            </a:r>
            <a:br>
              <a:rPr lang="zh-CN" altLang="en-US" sz="2000" b="1" dirty="0" smtClean="0">
                <a:latin typeface="黑体" pitchFamily="49" charset="-122"/>
                <a:ea typeface="黑体" pitchFamily="49" charset="-122"/>
              </a:rPr>
            </a:b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1       </a:t>
            </a:r>
            <a:r>
              <a:rPr lang="zh-CN" altLang="en-US" sz="2000" b="1" dirty="0" smtClean="0">
                <a:latin typeface="黑体" pitchFamily="49" charset="-122"/>
                <a:ea typeface="黑体" pitchFamily="49" charset="-122"/>
              </a:rPr>
              <a:t>不超过</a:t>
            </a:r>
            <a:r>
              <a:rPr lang="en-US" altLang="zh-CN" sz="2000" b="1" dirty="0" smtClean="0">
                <a:latin typeface="黑体" pitchFamily="49" charset="-122"/>
                <a:ea typeface="黑体" pitchFamily="49" charset="-122"/>
              </a:rPr>
              <a:t>2</a:t>
            </a:r>
            <a:r>
              <a:rPr lang="zh-CN" altLang="en-US" sz="2000" b="1" dirty="0" smtClean="0">
                <a:latin typeface="黑体" pitchFamily="49" charset="-122"/>
                <a:ea typeface="黑体" pitchFamily="49" charset="-122"/>
              </a:rPr>
              <a:t>万     </a:t>
            </a:r>
            <a:r>
              <a:rPr lang="en-US" altLang="zh-CN" sz="2000" b="1" dirty="0" smtClean="0">
                <a:latin typeface="黑体" pitchFamily="49" charset="-122"/>
                <a:ea typeface="黑体" pitchFamily="49" charset="-122"/>
              </a:rPr>
              <a:t>1.6</a:t>
            </a:r>
            <a:r>
              <a:rPr lang="zh-CN" altLang="en-US" sz="2000" b="1" dirty="0" smtClean="0">
                <a:latin typeface="黑体" pitchFamily="49" charset="-122"/>
                <a:ea typeface="黑体" pitchFamily="49" charset="-122"/>
              </a:rPr>
              <a:t>万以下的    </a:t>
            </a:r>
            <a:r>
              <a:rPr lang="en-US" altLang="zh-CN" sz="2000" b="1" dirty="0" smtClean="0">
                <a:latin typeface="黑体" pitchFamily="49" charset="-122"/>
                <a:ea typeface="黑体" pitchFamily="49" charset="-122"/>
              </a:rPr>
              <a:t>20%        0 </a:t>
            </a:r>
            <a:br>
              <a:rPr lang="en-US" altLang="zh-CN" sz="2000" b="1" dirty="0" smtClean="0">
                <a:latin typeface="黑体" pitchFamily="49" charset="-122"/>
                <a:ea typeface="黑体" pitchFamily="49" charset="-122"/>
              </a:rPr>
            </a:br>
            <a:r>
              <a:rPr lang="en-US" altLang="zh-CN" sz="2000" b="1" dirty="0" smtClean="0">
                <a:latin typeface="黑体" pitchFamily="49" charset="-122"/>
                <a:ea typeface="黑体" pitchFamily="49" charset="-122"/>
              </a:rPr>
              <a:t> 2       2-5</a:t>
            </a:r>
            <a:r>
              <a:rPr lang="zh-CN" altLang="en-US" sz="2000" b="1" dirty="0" smtClean="0">
                <a:latin typeface="黑体" pitchFamily="49" charset="-122"/>
                <a:ea typeface="黑体" pitchFamily="49" charset="-122"/>
              </a:rPr>
              <a:t>万的       </a:t>
            </a:r>
            <a:r>
              <a:rPr lang="en-US" altLang="zh-CN" sz="2000" b="1" dirty="0" smtClean="0">
                <a:latin typeface="黑体" pitchFamily="49" charset="-122"/>
                <a:ea typeface="黑体" pitchFamily="49" charset="-122"/>
              </a:rPr>
              <a:t>1.6-3.7</a:t>
            </a:r>
            <a:r>
              <a:rPr lang="zh-CN" altLang="en-US" sz="2000" b="1" dirty="0" smtClean="0">
                <a:latin typeface="黑体" pitchFamily="49" charset="-122"/>
                <a:ea typeface="黑体" pitchFamily="49" charset="-122"/>
              </a:rPr>
              <a:t>万的    </a:t>
            </a:r>
            <a:r>
              <a:rPr lang="en-US" altLang="zh-CN" sz="2000" b="1" dirty="0" smtClean="0">
                <a:latin typeface="黑体" pitchFamily="49" charset="-122"/>
                <a:ea typeface="黑体" pitchFamily="49" charset="-122"/>
              </a:rPr>
              <a:t>30%      2000</a:t>
            </a:r>
            <a:br>
              <a:rPr lang="en-US" altLang="zh-CN" sz="2000" b="1" dirty="0" smtClean="0">
                <a:latin typeface="黑体" pitchFamily="49" charset="-122"/>
                <a:ea typeface="黑体" pitchFamily="49" charset="-122"/>
              </a:rPr>
            </a:br>
            <a:r>
              <a:rPr lang="en-US" altLang="zh-CN" sz="2000" b="1" dirty="0" smtClean="0">
                <a:latin typeface="黑体" pitchFamily="49" charset="-122"/>
                <a:ea typeface="黑体" pitchFamily="49" charset="-122"/>
              </a:rPr>
              <a:t> 3       5</a:t>
            </a:r>
            <a:r>
              <a:rPr lang="zh-CN" altLang="en-US" sz="2000" b="1" dirty="0" smtClean="0">
                <a:latin typeface="黑体" pitchFamily="49" charset="-122"/>
                <a:ea typeface="黑体" pitchFamily="49" charset="-122"/>
              </a:rPr>
              <a:t>万以上的     </a:t>
            </a:r>
            <a:r>
              <a:rPr lang="en-US" altLang="zh-CN" sz="2000" b="1" dirty="0" smtClean="0">
                <a:latin typeface="黑体" pitchFamily="49" charset="-122"/>
                <a:ea typeface="黑体" pitchFamily="49" charset="-122"/>
              </a:rPr>
              <a:t>3.7</a:t>
            </a:r>
            <a:r>
              <a:rPr lang="zh-CN" altLang="en-US" sz="2000" b="1" dirty="0" smtClean="0">
                <a:latin typeface="黑体" pitchFamily="49" charset="-122"/>
                <a:ea typeface="黑体" pitchFamily="49" charset="-122"/>
              </a:rPr>
              <a:t>万以上的    </a:t>
            </a:r>
            <a:r>
              <a:rPr lang="en-US" altLang="zh-CN" sz="2000" b="1" dirty="0" smtClean="0">
                <a:latin typeface="黑体" pitchFamily="49" charset="-122"/>
                <a:ea typeface="黑体" pitchFamily="49" charset="-122"/>
              </a:rPr>
              <a:t>40%      7000</a:t>
            </a:r>
            <a:br>
              <a:rPr lang="en-US" altLang="zh-CN" sz="2000" b="1" dirty="0" smtClean="0">
                <a:latin typeface="黑体" pitchFamily="49" charset="-122"/>
                <a:ea typeface="黑体" pitchFamily="49" charset="-122"/>
              </a:rPr>
            </a:br>
            <a:r>
              <a:rPr lang="zh-CN" altLang="en-US" sz="2000" b="1" dirty="0" smtClean="0">
                <a:latin typeface="黑体" pitchFamily="49" charset="-122"/>
                <a:ea typeface="黑体" pitchFamily="49" charset="-122"/>
              </a:rPr>
              <a:t>注：</a:t>
            </a:r>
            <a:r>
              <a:rPr lang="en-US" altLang="zh-CN" sz="2000" b="1" dirty="0" smtClean="0">
                <a:latin typeface="黑体" pitchFamily="49" charset="-122"/>
                <a:ea typeface="黑体" pitchFamily="49" charset="-122"/>
              </a:rPr>
              <a:t>1.</a:t>
            </a:r>
            <a:r>
              <a:rPr lang="zh-CN" altLang="en-US" sz="2000" b="1" dirty="0" smtClean="0">
                <a:latin typeface="黑体" pitchFamily="49" charset="-122"/>
                <a:ea typeface="黑体" pitchFamily="49" charset="-122"/>
              </a:rPr>
              <a:t>表中的含税级距、不含税级距，均为按照税法规定</a:t>
            </a:r>
            <a:r>
              <a:rPr lang="zh-CN" altLang="en-US" sz="2000" b="1" dirty="0" smtClean="0">
                <a:solidFill>
                  <a:srgbClr val="0000CC"/>
                </a:solidFill>
                <a:latin typeface="黑体" pitchFamily="49" charset="-122"/>
                <a:ea typeface="黑体" pitchFamily="49" charset="-122"/>
              </a:rPr>
              <a:t>减除有关费用后</a:t>
            </a:r>
            <a:r>
              <a:rPr lang="zh-CN" altLang="en-US" sz="2000" b="1" dirty="0" smtClean="0">
                <a:latin typeface="黑体" pitchFamily="49" charset="-122"/>
                <a:ea typeface="黑体" pitchFamily="49" charset="-122"/>
              </a:rPr>
              <a:t>的所得额。</a:t>
            </a:r>
            <a:br>
              <a:rPr lang="zh-CN" altLang="en-US" sz="2000" b="1" dirty="0" smtClean="0">
                <a:latin typeface="黑体" pitchFamily="49" charset="-122"/>
                <a:ea typeface="黑体" pitchFamily="49" charset="-122"/>
              </a:rPr>
            </a:br>
            <a:r>
              <a:rPr lang="zh-CN" altLang="en-US" sz="2000" b="1" dirty="0" smtClean="0">
                <a:latin typeface="黑体" pitchFamily="49" charset="-122"/>
                <a:ea typeface="黑体" pitchFamily="49" charset="-122"/>
              </a:rPr>
              <a:t>    </a:t>
            </a:r>
            <a:r>
              <a:rPr lang="en-US" altLang="zh-CN" sz="2000" b="1" dirty="0" smtClean="0">
                <a:latin typeface="黑体" pitchFamily="49" charset="-122"/>
                <a:ea typeface="黑体" pitchFamily="49" charset="-122"/>
              </a:rPr>
              <a:t>2.</a:t>
            </a:r>
            <a:r>
              <a:rPr lang="zh-CN" altLang="en-US" sz="2000" b="1" dirty="0" smtClean="0">
                <a:latin typeface="黑体" pitchFamily="49" charset="-122"/>
                <a:ea typeface="黑体" pitchFamily="49" charset="-122"/>
              </a:rPr>
              <a:t>含税级距适用于由纳税人负担税款的劳务报酬所得；不含税级距适用于由他人</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单位</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代付税款的劳务报酬所得。</a:t>
            </a:r>
          </a:p>
        </p:txBody>
      </p:sp>
      <p:sp>
        <p:nvSpPr>
          <p:cNvPr id="307202" name="Rectangle 2"/>
          <p:cNvSpPr>
            <a:spLocks noGrp="1" noChangeArrowheads="1"/>
          </p:cNvSpPr>
          <p:nvPr>
            <p:ph type="title"/>
          </p:nvPr>
        </p:nvSpPr>
        <p:spPr>
          <a:xfrm>
            <a:off x="468313" y="411957"/>
            <a:ext cx="7604149" cy="432197"/>
          </a:xfrm>
        </p:spPr>
        <p:txBody>
          <a:bodyPr/>
          <a:lstStyle/>
          <a:p>
            <a:pPr algn="ctr" eaLnBrk="1" fontAlgn="auto" hangingPunct="1">
              <a:spcAft>
                <a:spcPts val="0"/>
              </a:spcAft>
              <a:defRPr/>
            </a:pPr>
            <a:r>
              <a:rPr lang="zh-CN" altLang="en-US" sz="2000" b="1" dirty="0">
                <a:solidFill>
                  <a:schemeClr val="tx1"/>
                </a:solidFill>
                <a:latin typeface="黑体" pitchFamily="49" charset="-122"/>
                <a:ea typeface="黑体" pitchFamily="49" charset="-122"/>
              </a:rPr>
              <a:t>劳务报酬个人所得税率表</a:t>
            </a:r>
          </a:p>
        </p:txBody>
      </p:sp>
      <p:sp>
        <p:nvSpPr>
          <p:cNvPr id="5" name="灯片编号占位符 4"/>
          <p:cNvSpPr>
            <a:spLocks noGrp="1"/>
          </p:cNvSpPr>
          <p:nvPr>
            <p:ph type="sldNum" sz="quarter" idx="12"/>
          </p:nvPr>
        </p:nvSpPr>
        <p:spPr/>
        <p:txBody>
          <a:bodyPr/>
          <a:lstStyle/>
          <a:p>
            <a:pPr>
              <a:defRPr/>
            </a:pPr>
            <a:fld id="{CAEC7859-D912-4F21-85F3-445B83B236B6}" type="slidenum">
              <a:rPr lang="zh-CN" altLang="en-US" smtClean="0"/>
              <a:pPr>
                <a:defRPr/>
              </a:pPr>
              <a:t>45</a:t>
            </a:fld>
            <a:endParaRPr lang="zh-CN"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57239"/>
            <a:ext cx="7901014" cy="1714511"/>
          </a:xfrm>
          <a:ln>
            <a:solidFill>
              <a:schemeClr val="accent1"/>
            </a:solidFill>
          </a:ln>
        </p:spPr>
        <p:txBody>
          <a:bodyPr/>
          <a:lstStyle/>
          <a:p>
            <a:pPr eaLnBrk="1"/>
            <a:r>
              <a:rPr lang="zh-CN" altLang="en-US" sz="2000" b="1" dirty="0" smtClean="0">
                <a:latin typeface="黑体" pitchFamily="49" charset="-122"/>
                <a:ea typeface="黑体" pitchFamily="49" charset="-122"/>
              </a:rPr>
              <a:t>    劳务</a:t>
            </a:r>
            <a:r>
              <a:rPr lang="zh-CN" altLang="en-US" sz="2000" b="1" dirty="0" smtClean="0">
                <a:latin typeface="黑体" pitchFamily="49" charset="-122"/>
                <a:ea typeface="黑体" pitchFamily="49" charset="-122"/>
              </a:rPr>
              <a:t>报酬所得，是指个人从事设计</a:t>
            </a:r>
            <a:r>
              <a:rPr lang="zh-CN" altLang="en-US" sz="2000" b="1" dirty="0" smtClean="0">
                <a:latin typeface="黑体" pitchFamily="49" charset="-122"/>
                <a:ea typeface="黑体" pitchFamily="49" charset="-122"/>
              </a:rPr>
              <a:t>、</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介绍</a:t>
            </a:r>
            <a:r>
              <a:rPr lang="zh-CN" altLang="en-US" sz="2000" b="1" dirty="0" smtClean="0">
                <a:latin typeface="黑体" pitchFamily="49" charset="-122"/>
                <a:ea typeface="黑体" pitchFamily="49" charset="-122"/>
              </a:rPr>
              <a:t>服务、经纪服务、代办服务以及其他劳务取得的所得。</a:t>
            </a:r>
            <a:r>
              <a:rPr lang="en-US" sz="2000" b="1" dirty="0" smtClean="0">
                <a:latin typeface="黑体" pitchFamily="49" charset="-122"/>
                <a:ea typeface="黑体" pitchFamily="49" charset="-122"/>
              </a:rPr>
              <a:t> </a:t>
            </a:r>
            <a:endParaRPr lang="zh-CN" altLang="en-US" sz="2000" dirty="0" smtClean="0">
              <a:latin typeface="黑体" pitchFamily="49" charset="-122"/>
              <a:ea typeface="黑体" pitchFamily="49" charset="-122"/>
            </a:endParaRPr>
          </a:p>
          <a:p>
            <a:pPr eaLnBrk="1"/>
            <a:r>
              <a:rPr lang="zh-CN" altLang="en-US" sz="2000" b="1" dirty="0" smtClean="0">
                <a:latin typeface="黑体" pitchFamily="49" charset="-122"/>
                <a:ea typeface="黑体" pitchFamily="49" charset="-122"/>
              </a:rPr>
              <a:t>    劳务</a:t>
            </a:r>
            <a:r>
              <a:rPr lang="zh-CN" altLang="en-US" sz="2000" b="1" dirty="0" smtClean="0">
                <a:latin typeface="黑体" pitchFamily="49" charset="-122"/>
                <a:ea typeface="黑体" pitchFamily="49" charset="-122"/>
              </a:rPr>
              <a:t>报酬所得、稿酬所得、特许权使用费所得、财产租赁所得，每次收入不</a:t>
            </a:r>
            <a:r>
              <a:rPr lang="zh-CN" altLang="en-US" sz="2000" b="1" dirty="0" smtClean="0">
                <a:latin typeface="黑体" pitchFamily="49" charset="-122"/>
                <a:ea typeface="黑体" pitchFamily="49" charset="-122"/>
              </a:rPr>
              <a:t>超过</a:t>
            </a:r>
            <a:r>
              <a:rPr lang="en-US" altLang="zh-CN" sz="2000" b="1" dirty="0" smtClean="0">
                <a:latin typeface="黑体" pitchFamily="49" charset="-122"/>
                <a:ea typeface="黑体" pitchFamily="49" charset="-122"/>
              </a:rPr>
              <a:t>4000</a:t>
            </a:r>
            <a:r>
              <a:rPr lang="zh-CN" altLang="en-US" sz="2000" b="1" dirty="0" smtClean="0">
                <a:latin typeface="黑体" pitchFamily="49" charset="-122"/>
                <a:ea typeface="黑体" pitchFamily="49" charset="-122"/>
              </a:rPr>
              <a:t>元</a:t>
            </a:r>
            <a:r>
              <a:rPr lang="zh-CN" altLang="en-US" sz="2000" b="1" dirty="0" smtClean="0">
                <a:latin typeface="黑体" pitchFamily="49" charset="-122"/>
                <a:ea typeface="黑体" pitchFamily="49" charset="-122"/>
              </a:rPr>
              <a:t>的，减除</a:t>
            </a:r>
            <a:r>
              <a:rPr lang="zh-CN" altLang="en-US" sz="2000" b="1" dirty="0" smtClean="0">
                <a:latin typeface="黑体" pitchFamily="49" charset="-122"/>
                <a:ea typeface="黑体" pitchFamily="49" charset="-122"/>
              </a:rPr>
              <a:t>费用</a:t>
            </a:r>
            <a:r>
              <a:rPr lang="en-US" altLang="zh-CN" sz="2000" b="1" dirty="0" smtClean="0">
                <a:latin typeface="黑体" pitchFamily="49" charset="-122"/>
                <a:ea typeface="黑体" pitchFamily="49" charset="-122"/>
              </a:rPr>
              <a:t>800</a:t>
            </a:r>
            <a:r>
              <a:rPr lang="zh-CN" altLang="en-US" sz="2000" b="1" dirty="0" smtClean="0">
                <a:latin typeface="黑体" pitchFamily="49" charset="-122"/>
                <a:ea typeface="黑体" pitchFamily="49" charset="-122"/>
              </a:rPr>
              <a:t>元；</a:t>
            </a:r>
            <a:r>
              <a:rPr lang="en-US" altLang="zh-CN" sz="2000" b="1" dirty="0" smtClean="0">
                <a:latin typeface="黑体" pitchFamily="49" charset="-122"/>
                <a:ea typeface="黑体" pitchFamily="49" charset="-122"/>
              </a:rPr>
              <a:t>4000</a:t>
            </a:r>
            <a:r>
              <a:rPr lang="zh-CN" altLang="en-US" sz="2000" b="1" dirty="0" smtClean="0">
                <a:latin typeface="黑体" pitchFamily="49" charset="-122"/>
                <a:ea typeface="黑体" pitchFamily="49" charset="-122"/>
              </a:rPr>
              <a:t>元</a:t>
            </a:r>
            <a:r>
              <a:rPr lang="zh-CN" altLang="en-US" sz="2000" b="1" dirty="0" smtClean="0">
                <a:latin typeface="黑体" pitchFamily="49" charset="-122"/>
                <a:ea typeface="黑体" pitchFamily="49" charset="-122"/>
              </a:rPr>
              <a:t>以上的，</a:t>
            </a:r>
            <a:r>
              <a:rPr lang="zh-CN" altLang="en-US" sz="2000" b="1" dirty="0" smtClean="0">
                <a:latin typeface="黑体" pitchFamily="49" charset="-122"/>
                <a:ea typeface="黑体" pitchFamily="49" charset="-122"/>
              </a:rPr>
              <a:t>减除</a:t>
            </a:r>
            <a:r>
              <a:rPr lang="en-US" altLang="zh-CN" sz="2000" b="1" dirty="0" smtClean="0">
                <a:latin typeface="黑体" pitchFamily="49" charset="-122"/>
                <a:ea typeface="黑体" pitchFamily="49" charset="-122"/>
              </a:rPr>
              <a:t>20%</a:t>
            </a:r>
            <a:r>
              <a:rPr lang="zh-CN" altLang="en-US" sz="2000" b="1" dirty="0" smtClean="0">
                <a:latin typeface="黑体" pitchFamily="49" charset="-122"/>
                <a:ea typeface="黑体" pitchFamily="49" charset="-122"/>
              </a:rPr>
              <a:t>的</a:t>
            </a:r>
            <a:r>
              <a:rPr lang="zh-CN" altLang="en-US" sz="2000" b="1" dirty="0" smtClean="0">
                <a:latin typeface="黑体" pitchFamily="49" charset="-122"/>
                <a:ea typeface="黑体" pitchFamily="49" charset="-122"/>
              </a:rPr>
              <a:t>费用，其余额为应纳税所得额</a:t>
            </a:r>
            <a:r>
              <a:rPr lang="zh-CN" altLang="en-US" sz="2000" b="1" dirty="0" smtClean="0">
                <a:latin typeface="黑体" pitchFamily="49" charset="-122"/>
                <a:ea typeface="黑体" pitchFamily="49" charset="-122"/>
              </a:rPr>
              <a:t>。</a:t>
            </a:r>
            <a:endParaRPr lang="en-US" altLang="zh-CN" sz="2000" b="1" dirty="0" smtClean="0">
              <a:latin typeface="黑体" pitchFamily="49" charset="-122"/>
              <a:ea typeface="黑体" pitchFamily="49" charset="-122"/>
            </a:endParaRPr>
          </a:p>
          <a:p>
            <a:pPr eaLnBrk="1"/>
            <a:endParaRPr lang="en-US" altLang="zh-CN" sz="2000" b="1" dirty="0" smtClean="0">
              <a:latin typeface="黑体" pitchFamily="49" charset="-122"/>
              <a:ea typeface="黑体" pitchFamily="49" charset="-122"/>
            </a:endParaRPr>
          </a:p>
          <a:p>
            <a:pPr eaLnBrk="1"/>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46</a:t>
            </a:fld>
            <a:endParaRPr lang="zh-CN" altLang="en-US"/>
          </a:p>
        </p:txBody>
      </p:sp>
      <p:sp>
        <p:nvSpPr>
          <p:cNvPr id="5" name="内容占位符 2"/>
          <p:cNvSpPr txBox="1">
            <a:spLocks/>
          </p:cNvSpPr>
          <p:nvPr/>
        </p:nvSpPr>
        <p:spPr bwMode="auto">
          <a:xfrm>
            <a:off x="428596" y="2714626"/>
            <a:ext cx="7929618" cy="1585914"/>
          </a:xfrm>
          <a:prstGeom prst="rect">
            <a:avLst/>
          </a:prstGeom>
          <a:noFill/>
          <a:ln w="9525">
            <a:solidFill>
              <a:schemeClr val="accent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   劳务报酬所得，属于一次性收入的，以取得该项收入为一次；属于同一项目连续性收入的，以一个月内取得的收入为一次。</a:t>
            </a:r>
            <a:r>
              <a:rPr kumimoji="0" 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 </a:t>
            </a:r>
            <a:endParaRPr kumimoji="0" lang="zh-CN" altLang="en-US" sz="2000" b="0"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endParaRPr>
          </a:p>
          <a:p>
            <a:pPr marL="342900" marR="0" lvl="0" indent="-342900" algn="l" defTabSz="914400" rtl="0" fontAlgn="base" latinLnBrk="0" hangingPunct="0">
              <a:lnSpc>
                <a:spcPts val="2800"/>
              </a:lnSpc>
              <a:spcBef>
                <a:spcPct val="20000"/>
              </a:spcBef>
              <a:spcAft>
                <a:spcPct val="0"/>
              </a:spcAft>
              <a:buClrTx/>
              <a:buSzTx/>
              <a:buFont typeface="Arial" charset="0"/>
              <a:buChar char="•"/>
              <a:tabLst/>
              <a:defRPr/>
            </a:pPr>
            <a:r>
              <a:rPr kumimoji="0" lang="zh-CN" altLang="en-US" sz="2000" b="1"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rPr>
              <a:t>   两个或者两个以上的个人共同取得同一项目收入的，应当对每个人取得的收入分别按照税法规定减除费用后计算纳税。</a:t>
            </a:r>
            <a:endParaRPr kumimoji="0" lang="zh-CN" altLang="en-US" sz="2000" b="0" i="0" u="none" strike="noStrike" kern="1200" cap="none" spc="0" normalizeH="0" baseline="0" noProof="0" dirty="0" smtClean="0">
              <a:ln>
                <a:noFill/>
              </a:ln>
              <a:solidFill>
                <a:schemeClr val="tx1"/>
              </a:solidFill>
              <a:effectLst/>
              <a:uLnTx/>
              <a:uFillTx/>
              <a:latin typeface="黑体" pitchFamily="49" charset="-122"/>
              <a:ea typeface="黑体" pitchFamily="49" charset="-122"/>
              <a:cs typeface="+mn-cs"/>
            </a:endParaRPr>
          </a:p>
          <a:p>
            <a:pPr marL="342900" marR="0" lvl="0" indent="-342900" algn="l" defTabSz="914400" rtl="0" fontAlgn="base" latinLnBrk="0" hangingPunct="0">
              <a:lnSpc>
                <a:spcPts val="2800"/>
              </a:lnSpc>
              <a:spcBef>
                <a:spcPct val="20000"/>
              </a:spcBef>
              <a:spcAft>
                <a:spcPct val="0"/>
              </a:spcAft>
              <a:buClrTx/>
              <a:buSzTx/>
              <a:buFont typeface="Arial" charset="0"/>
              <a:buChar char="•"/>
              <a:tabLst/>
              <a:defRPr/>
            </a:pPr>
            <a:endParaRPr kumimoji="0" lang="zh-CN" altLang="en-US" sz="2000" b="0" i="0" u="none" strike="noStrike" kern="1200" cap="none" spc="0" normalizeH="0" baseline="0" noProof="0" dirty="0">
              <a:ln>
                <a:noFill/>
              </a:ln>
              <a:solidFill>
                <a:schemeClr val="tx1"/>
              </a:solidFill>
              <a:effectLst/>
              <a:uLnTx/>
              <a:uFillTx/>
              <a:latin typeface="黑体" pitchFamily="49" charset="-122"/>
              <a:ea typeface="黑体" pitchFamily="49" charset="-122"/>
              <a:cs typeface="+mn-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p:cNvSpPr>
          <p:nvPr>
            <p:ph type="body" idx="4294967295"/>
          </p:nvPr>
        </p:nvSpPr>
        <p:spPr>
          <a:xfrm>
            <a:off x="428625" y="535783"/>
            <a:ext cx="7858151" cy="2678909"/>
          </a:xfrm>
          <a:ln>
            <a:solidFill>
              <a:schemeClr val="accent1"/>
            </a:solidFill>
          </a:ln>
        </p:spPr>
        <p:txBody>
          <a:bodyPr/>
          <a:lstStyle/>
          <a:p>
            <a:pPr marL="273050" indent="-273050" eaLnBrk="1">
              <a:lnSpc>
                <a:spcPts val="2800"/>
              </a:lnSpc>
            </a:pPr>
            <a:r>
              <a:rPr lang="zh-CN" altLang="en-US" sz="2000" b="1" dirty="0" smtClean="0">
                <a:latin typeface="黑体" pitchFamily="49" charset="-122"/>
                <a:ea typeface="黑体" pitchFamily="49" charset="-122"/>
              </a:rPr>
              <a:t>     国</a:t>
            </a:r>
            <a:r>
              <a:rPr lang="zh-CN" altLang="en-US" sz="2000" b="1" dirty="0" smtClean="0">
                <a:latin typeface="黑体" pitchFamily="49" charset="-122"/>
                <a:ea typeface="黑体" pitchFamily="49" charset="-122"/>
              </a:rPr>
              <a:t>税发</a:t>
            </a:r>
            <a:r>
              <a:rPr lang="en-US" altLang="zh-CN" sz="2000" b="1" dirty="0" smtClean="0">
                <a:latin typeface="黑体" pitchFamily="49" charset="-122"/>
                <a:ea typeface="黑体" pitchFamily="49" charset="-122"/>
              </a:rPr>
              <a:t>[1994]89</a:t>
            </a:r>
            <a:r>
              <a:rPr lang="zh-CN" altLang="en-US" sz="2000" b="1" dirty="0" smtClean="0">
                <a:latin typeface="黑体" pitchFamily="49" charset="-122"/>
                <a:ea typeface="黑体" pitchFamily="49" charset="-122"/>
              </a:rPr>
              <a:t>号</a:t>
            </a:r>
            <a:endParaRPr lang="en-US" altLang="zh-CN" sz="2000" b="1" dirty="0" smtClean="0">
              <a:latin typeface="黑体" pitchFamily="49" charset="-122"/>
              <a:ea typeface="黑体" pitchFamily="49" charset="-122"/>
            </a:endParaRPr>
          </a:p>
          <a:p>
            <a:pPr eaLnBrk="1">
              <a:lnSpc>
                <a:spcPts val="2800"/>
              </a:lnSpc>
            </a:pPr>
            <a:r>
              <a:rPr lang="zh-CN" altLang="en-US" sz="2000" b="1" dirty="0" smtClean="0">
                <a:latin typeface="黑体" pitchFamily="49" charset="-122"/>
                <a:ea typeface="黑体" pitchFamily="49" charset="-122"/>
              </a:rPr>
              <a:t>    十九</a:t>
            </a:r>
            <a:r>
              <a:rPr lang="zh-CN" altLang="en-US" sz="2000" b="1" dirty="0" smtClean="0">
                <a:latin typeface="黑体" pitchFamily="49" charset="-122"/>
                <a:ea typeface="黑体" pitchFamily="49" charset="-122"/>
              </a:rPr>
              <a:t>、关于工资、薪金所得与劳务报酬所得的区分</a:t>
            </a:r>
            <a:r>
              <a:rPr lang="zh-CN" altLang="en-US" sz="2000" b="1" dirty="0" smtClean="0">
                <a:latin typeface="黑体" pitchFamily="49" charset="-122"/>
                <a:ea typeface="黑体" pitchFamily="49" charset="-122"/>
              </a:rPr>
              <a:t>问题</a:t>
            </a:r>
            <a:endParaRPr lang="zh-CN" altLang="en-US" sz="2000" b="1" dirty="0" smtClean="0">
              <a:latin typeface="黑体" pitchFamily="49" charset="-122"/>
              <a:ea typeface="黑体" pitchFamily="49" charset="-122"/>
            </a:endParaRPr>
          </a:p>
          <a:p>
            <a:pPr eaLnBrk="1">
              <a:lnSpc>
                <a:spcPts val="2800"/>
              </a:lnSpc>
            </a:pPr>
            <a:r>
              <a:rPr lang="zh-CN" altLang="en-US" sz="2000" b="1" dirty="0" smtClean="0">
                <a:latin typeface="黑体" pitchFamily="49" charset="-122"/>
                <a:ea typeface="黑体" pitchFamily="49" charset="-122"/>
              </a:rPr>
              <a:t>    工资、薪金所得是属于非独立个人劳务活动，即在机关、团体、学校、部队、企事业单位及其他组织中任职、受雇而得到的报酬；劳务报酬所得则是个人独立从事各种技艺、提供各项劳务取得的报酬。两者的主要区别在于，前者存在雇佣与被雇佣关系，后者则不存在这种关系。</a:t>
            </a:r>
          </a:p>
          <a:p>
            <a:pPr marL="273050" indent="-273050" eaLnBrk="1" hangingPunct="1">
              <a:lnSpc>
                <a:spcPts val="2800"/>
              </a:lnSpc>
            </a:pPr>
            <a:endParaRPr lang="zh-CN" altLang="en-US" sz="2000" b="1" dirty="0" smtClean="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515509F9-B6A6-4A98-B23D-C9110DC7ACDA}" type="slidenum">
              <a:rPr lang="zh-CN" altLang="en-US" smtClean="0"/>
              <a:pPr>
                <a:defRPr/>
              </a:pPr>
              <a:t>47</a:t>
            </a:fld>
            <a:endParaRPr lang="zh-CN"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3"/>
            <a:ext cx="7829576" cy="3000396"/>
          </a:xfrm>
          <a:ln>
            <a:solidFill>
              <a:schemeClr val="accent1"/>
            </a:solidFill>
          </a:ln>
        </p:spPr>
        <p:txBody>
          <a:bodyPr/>
          <a:lstStyle/>
          <a:p>
            <a:pPr>
              <a:lnSpc>
                <a:spcPts val="2800"/>
              </a:lnSpc>
            </a:pPr>
            <a:r>
              <a:rPr lang="en-US" altLang="zh-CN" sz="2000" b="1" dirty="0" smtClean="0">
                <a:solidFill>
                  <a:srgbClr val="3D55CF"/>
                </a:solidFill>
                <a:latin typeface="黑体" pitchFamily="49" charset="-122"/>
                <a:ea typeface="黑体" pitchFamily="49" charset="-122"/>
              </a:rPr>
              <a:t>    2.</a:t>
            </a:r>
            <a:r>
              <a:rPr lang="zh-CN" altLang="en-US" sz="2000" b="1" dirty="0" smtClean="0">
                <a:solidFill>
                  <a:srgbClr val="3D55CF"/>
                </a:solidFill>
                <a:latin typeface="黑体" pitchFamily="49" charset="-122"/>
                <a:ea typeface="黑体" pitchFamily="49" charset="-122"/>
              </a:rPr>
              <a:t>免费旅游营销奖励</a:t>
            </a:r>
            <a:endParaRPr lang="en-US" altLang="zh-CN" sz="2000" b="1" dirty="0" smtClean="0">
              <a:solidFill>
                <a:srgbClr val="3D55CF"/>
              </a:solidFill>
              <a:latin typeface="黑体" pitchFamily="49" charset="-122"/>
              <a:ea typeface="黑体" pitchFamily="49" charset="-122"/>
            </a:endParaRPr>
          </a:p>
          <a:p>
            <a:pPr>
              <a:lnSpc>
                <a:spcPts val="2800"/>
              </a:lnSpc>
            </a:pPr>
            <a:r>
              <a:rPr lang="zh-CN" altLang="en-US" sz="2000" b="1" dirty="0" smtClean="0">
                <a:latin typeface="黑体" pitchFamily="49" charset="-122"/>
                <a:ea typeface="黑体" pitchFamily="49" charset="-122"/>
              </a:rPr>
              <a:t>    财税</a:t>
            </a:r>
            <a:r>
              <a:rPr lang="en-US" sz="2000" b="1" dirty="0" smtClean="0">
                <a:latin typeface="黑体" pitchFamily="49" charset="-122"/>
                <a:ea typeface="黑体" pitchFamily="49" charset="-122"/>
              </a:rPr>
              <a:t>[2004]11</a:t>
            </a:r>
            <a:r>
              <a:rPr lang="zh-CN" altLang="en-US" sz="2000" b="1" dirty="0" smtClean="0">
                <a:latin typeface="黑体" pitchFamily="49" charset="-122"/>
                <a:ea typeface="黑体" pitchFamily="49" charset="-122"/>
              </a:rPr>
              <a:t>号 </a:t>
            </a:r>
            <a:endParaRPr lang="zh-CN" altLang="en-US" sz="2000" dirty="0" smtClean="0">
              <a:latin typeface="黑体" pitchFamily="49" charset="-122"/>
              <a:ea typeface="黑体" pitchFamily="49" charset="-122"/>
            </a:endParaRPr>
          </a:p>
          <a:p>
            <a:pPr>
              <a:lnSpc>
                <a:spcPts val="2800"/>
              </a:lnSpc>
            </a:pPr>
            <a:r>
              <a:rPr lang="en-US"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按照我国现行个人所得税法律法规有关规定，对商品营销活动中，企业和单位对营销业绩突出人员以培训班、研讨会、工作考察等名义组织旅游活动，通过免收差旅费、旅游费对个人实行的营销业绩奖励（包括实物、有价证卷等），应根据所发生费用全额计入营销人员应税所得，依法征收个人所得税，并由提供上述费用的企业和单位代扣代缴。</a:t>
            </a:r>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48</a:t>
            </a:fld>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3"/>
            <a:ext cx="7829576" cy="1571636"/>
          </a:xfrm>
          <a:ln>
            <a:solidFill>
              <a:schemeClr val="accent1"/>
            </a:solidFill>
          </a:ln>
        </p:spPr>
        <p:txBody>
          <a:bodyPr/>
          <a:lstStyle/>
          <a:p>
            <a:pPr eaLnBrk="1">
              <a:lnSpc>
                <a:spcPts val="2800"/>
              </a:lnSpc>
            </a:pPr>
            <a:r>
              <a:rPr lang="zh-CN" altLang="en-US" sz="2000" b="1" dirty="0" smtClean="0">
                <a:latin typeface="黑体" pitchFamily="49" charset="-122"/>
                <a:ea typeface="黑体" pitchFamily="49" charset="-122"/>
              </a:rPr>
              <a:t>    其中，对企业雇员享受的此类奖励，应与当期的工资薪金合并，按照“工资、薪金所得”项目征收个人所得税；对其他人员享受的此类奖励，应作为当期的劳务收入，按照“劳务报酬所得”项目征收个人所得税。</a:t>
            </a:r>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49</a:t>
            </a:fld>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857239"/>
            <a:ext cx="7901014" cy="3000396"/>
          </a:xfrm>
          <a:ln>
            <a:solidFill>
              <a:schemeClr val="accent1"/>
            </a:solidFill>
          </a:ln>
        </p:spPr>
        <p:txBody>
          <a:bodyPr/>
          <a:lstStyle/>
          <a:p>
            <a:pPr eaLnBrk="1">
              <a:lnSpc>
                <a:spcPts val="3000"/>
              </a:lnSpc>
            </a:pPr>
            <a:r>
              <a:rPr lang="zh-CN" altLang="en-US" sz="2000" b="1" dirty="0" smtClean="0">
                <a:latin typeface="黑体" pitchFamily="49" charset="-122"/>
                <a:ea typeface="黑体" pitchFamily="49" charset="-122"/>
              </a:rPr>
              <a:t>    假设：厂家药品成本</a:t>
            </a:r>
            <a:r>
              <a:rPr lang="en-US" altLang="zh-CN" sz="2000" b="1" dirty="0" smtClean="0">
                <a:latin typeface="黑体" pitchFamily="49" charset="-122"/>
                <a:ea typeface="黑体" pitchFamily="49" charset="-122"/>
              </a:rPr>
              <a:t>80</a:t>
            </a:r>
            <a:r>
              <a:rPr lang="zh-CN" altLang="en-US" sz="2000" b="1" dirty="0" smtClean="0">
                <a:latin typeface="黑体" pitchFamily="49" charset="-122"/>
                <a:ea typeface="黑体" pitchFamily="49" charset="-122"/>
              </a:rPr>
              <a:t>，原售价</a:t>
            </a:r>
            <a:r>
              <a:rPr lang="en-US" altLang="zh-CN" sz="2000" b="1" dirty="0" smtClean="0">
                <a:latin typeface="黑体" pitchFamily="49" charset="-122"/>
                <a:ea typeface="黑体" pitchFamily="49" charset="-122"/>
              </a:rPr>
              <a:t>100</a:t>
            </a:r>
            <a:r>
              <a:rPr lang="zh-CN" altLang="en-US" sz="2000" b="1" dirty="0" smtClean="0">
                <a:latin typeface="黑体" pitchFamily="49" charset="-122"/>
                <a:ea typeface="黑体" pitchFamily="49" charset="-122"/>
              </a:rPr>
              <a:t>，现售价为</a:t>
            </a:r>
            <a:r>
              <a:rPr lang="en-US" altLang="zh-CN" sz="2000" b="1" dirty="0" smtClean="0">
                <a:latin typeface="黑体" pitchFamily="49" charset="-122"/>
                <a:ea typeface="黑体" pitchFamily="49" charset="-122"/>
              </a:rPr>
              <a:t>260</a:t>
            </a:r>
            <a:r>
              <a:rPr lang="zh-CN" altLang="en-US" sz="2000" b="1" dirty="0" smtClean="0">
                <a:latin typeface="黑体" pitchFamily="49" charset="-122"/>
                <a:ea typeface="黑体" pitchFamily="49" charset="-122"/>
              </a:rPr>
              <a:t>。</a:t>
            </a:r>
            <a:endParaRPr lang="en-US" altLang="zh-CN" sz="2000" b="1" dirty="0" smtClean="0">
              <a:latin typeface="黑体" pitchFamily="49" charset="-122"/>
              <a:ea typeface="黑体" pitchFamily="49" charset="-122"/>
            </a:endParaRPr>
          </a:p>
          <a:p>
            <a:pPr eaLnBrk="1">
              <a:lnSpc>
                <a:spcPts val="30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原增值税税负</a:t>
            </a:r>
            <a:r>
              <a:rPr lang="en-US" altLang="zh-CN" sz="2000" b="1" dirty="0" smtClean="0">
                <a:latin typeface="黑体" pitchFamily="49" charset="-122"/>
                <a:ea typeface="黑体" pitchFamily="49" charset="-122"/>
              </a:rPr>
              <a:t>=20×17%÷100×100%=</a:t>
            </a:r>
            <a:r>
              <a:rPr lang="en-US" altLang="zh-CN" sz="2000" b="1" dirty="0" smtClean="0">
                <a:solidFill>
                  <a:srgbClr val="C00000"/>
                </a:solidFill>
                <a:latin typeface="黑体" pitchFamily="49" charset="-122"/>
                <a:ea typeface="黑体" pitchFamily="49" charset="-122"/>
              </a:rPr>
              <a:t>3.4%</a:t>
            </a:r>
          </a:p>
          <a:p>
            <a:pPr eaLnBrk="1">
              <a:lnSpc>
                <a:spcPts val="30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新增值税税负</a:t>
            </a:r>
            <a:r>
              <a:rPr lang="en-US" altLang="zh-CN" sz="2000" b="1" dirty="0" smtClean="0">
                <a:latin typeface="黑体" pitchFamily="49" charset="-122"/>
                <a:ea typeface="黑体" pitchFamily="49" charset="-122"/>
              </a:rPr>
              <a:t>=180×17%÷260×100%=</a:t>
            </a:r>
            <a:r>
              <a:rPr lang="en-US" altLang="zh-CN" sz="2000" b="1" dirty="0" smtClean="0">
                <a:solidFill>
                  <a:srgbClr val="C00000"/>
                </a:solidFill>
                <a:latin typeface="黑体" pitchFamily="49" charset="-122"/>
                <a:ea typeface="黑体" pitchFamily="49" charset="-122"/>
              </a:rPr>
              <a:t>11.77%</a:t>
            </a:r>
          </a:p>
          <a:p>
            <a:pPr eaLnBrk="1">
              <a:lnSpc>
                <a:spcPts val="3000"/>
              </a:lnSpc>
            </a:pPr>
            <a:r>
              <a:rPr lang="en-US" altLang="zh-CN" sz="2000" b="1" dirty="0" smtClean="0">
                <a:latin typeface="黑体" pitchFamily="49" charset="-122"/>
                <a:ea typeface="黑体" pitchFamily="49" charset="-122"/>
              </a:rPr>
              <a:t>    2015</a:t>
            </a:r>
            <a:r>
              <a:rPr lang="zh-CN" altLang="en-US" sz="2000" b="1" dirty="0" smtClean="0">
                <a:latin typeface="黑体" pitchFamily="49" charset="-122"/>
                <a:ea typeface="黑体" pitchFamily="49" charset="-122"/>
              </a:rPr>
              <a:t>年医药制造业税负预警</a:t>
            </a:r>
            <a:r>
              <a:rPr lang="zh-CN" altLang="en-US" sz="2000" b="1" dirty="0" smtClean="0">
                <a:latin typeface="黑体" pitchFamily="49" charset="-122"/>
                <a:ea typeface="黑体" pitchFamily="49" charset="-122"/>
              </a:rPr>
              <a:t>值：医药制造业平均值</a:t>
            </a:r>
            <a:r>
              <a:rPr lang="en-US" altLang="zh-CN" sz="2000" b="1" dirty="0" smtClean="0">
                <a:latin typeface="黑体" pitchFamily="49" charset="-122"/>
                <a:ea typeface="黑体" pitchFamily="49" charset="-122"/>
              </a:rPr>
              <a:t>6.95 </a:t>
            </a:r>
            <a:r>
              <a:rPr lang="en-US" altLang="zh-CN" sz="2000" b="1" dirty="0" smtClean="0">
                <a:latin typeface="黑体" pitchFamily="49" charset="-122"/>
                <a:ea typeface="黑体" pitchFamily="49" charset="-122"/>
              </a:rPr>
              <a:t>%</a:t>
            </a:r>
            <a:r>
              <a:rPr lang="zh-CN" altLang="en-US" sz="2000" b="1" dirty="0" smtClean="0">
                <a:latin typeface="黑体" pitchFamily="49" charset="-122"/>
                <a:ea typeface="黑体" pitchFamily="49" charset="-122"/>
              </a:rPr>
              <a:t>，具体为，化学药品</a:t>
            </a:r>
            <a:r>
              <a:rPr lang="zh-CN" altLang="en-US" sz="2000" b="1" dirty="0" smtClean="0">
                <a:latin typeface="黑体" pitchFamily="49" charset="-122"/>
                <a:ea typeface="黑体" pitchFamily="49" charset="-122"/>
              </a:rPr>
              <a:t>原料药制造</a:t>
            </a:r>
            <a:r>
              <a:rPr lang="en-US" altLang="zh-CN" sz="2000" b="1" dirty="0" smtClean="0">
                <a:latin typeface="黑体" pitchFamily="49" charset="-122"/>
                <a:ea typeface="黑体" pitchFamily="49" charset="-122"/>
              </a:rPr>
              <a:t>5.64%</a:t>
            </a:r>
            <a:r>
              <a:rPr lang="zh-CN" altLang="en-US" sz="2000" b="1" dirty="0" smtClean="0">
                <a:latin typeface="黑体" pitchFamily="49" charset="-122"/>
                <a:ea typeface="黑体" pitchFamily="49" charset="-122"/>
              </a:rPr>
              <a:t>，化学药品制剂制造</a:t>
            </a:r>
            <a:r>
              <a:rPr lang="en-US" altLang="zh-CN" sz="2000" b="1" dirty="0" smtClean="0">
                <a:latin typeface="黑体" pitchFamily="49" charset="-122"/>
                <a:ea typeface="黑体" pitchFamily="49" charset="-122"/>
              </a:rPr>
              <a:t>6.63%</a:t>
            </a:r>
            <a:r>
              <a:rPr lang="zh-CN" altLang="en-US" sz="2000" b="1" dirty="0" smtClean="0">
                <a:latin typeface="黑体" pitchFamily="49" charset="-122"/>
                <a:ea typeface="黑体" pitchFamily="49" charset="-122"/>
              </a:rPr>
              <a:t>，中药饮片加工</a:t>
            </a:r>
            <a:r>
              <a:rPr lang="en-US" altLang="zh-CN" sz="2000" b="1" dirty="0" smtClean="0">
                <a:latin typeface="黑体" pitchFamily="49" charset="-122"/>
                <a:ea typeface="黑体" pitchFamily="49" charset="-122"/>
              </a:rPr>
              <a:t>7.47%</a:t>
            </a:r>
            <a:r>
              <a:rPr lang="zh-CN" altLang="en-US" sz="2000" b="1" dirty="0" smtClean="0">
                <a:latin typeface="黑体" pitchFamily="49" charset="-122"/>
                <a:ea typeface="黑体" pitchFamily="49" charset="-122"/>
              </a:rPr>
              <a:t>，中成药生产</a:t>
            </a:r>
            <a:r>
              <a:rPr lang="en-US" altLang="zh-CN" sz="2000" b="1" dirty="0" smtClean="0">
                <a:latin typeface="黑体" pitchFamily="49" charset="-122"/>
                <a:ea typeface="黑体" pitchFamily="49" charset="-122"/>
              </a:rPr>
              <a:t>8.86%</a:t>
            </a:r>
            <a:r>
              <a:rPr lang="zh-CN" altLang="en-US" sz="2000" b="1" dirty="0" smtClean="0">
                <a:latin typeface="黑体" pitchFamily="49" charset="-122"/>
                <a:ea typeface="黑体" pitchFamily="49" charset="-122"/>
              </a:rPr>
              <a:t>，生物药品制造</a:t>
            </a:r>
            <a:r>
              <a:rPr lang="en-US" altLang="zh-CN" sz="2000" b="1" dirty="0" smtClean="0">
                <a:latin typeface="黑体" pitchFamily="49" charset="-122"/>
                <a:ea typeface="黑体" pitchFamily="49" charset="-122"/>
              </a:rPr>
              <a:t>6.60%</a:t>
            </a:r>
            <a:r>
              <a:rPr lang="zh-CN" altLang="en-US" sz="2000" b="1" dirty="0" smtClean="0">
                <a:latin typeface="黑体" pitchFamily="49" charset="-122"/>
                <a:ea typeface="黑体" pitchFamily="49" charset="-122"/>
              </a:rPr>
              <a:t>，卫生材料及医药用品制造</a:t>
            </a:r>
            <a:r>
              <a:rPr lang="en-US" altLang="zh-CN" sz="2000" b="1" dirty="0" smtClean="0">
                <a:latin typeface="黑体" pitchFamily="49" charset="-122"/>
                <a:ea typeface="黑体" pitchFamily="49" charset="-122"/>
              </a:rPr>
              <a:t>6.59%</a:t>
            </a:r>
            <a:r>
              <a:rPr lang="zh-CN" altLang="en-US" sz="2000" b="1" dirty="0" smtClean="0">
                <a:latin typeface="黑体" pitchFamily="49" charset="-122"/>
                <a:ea typeface="黑体" pitchFamily="49" charset="-122"/>
              </a:rPr>
              <a:t>。</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5</a:t>
            </a:fld>
            <a:endParaRPr lang="zh-CN"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3"/>
            <a:ext cx="7829576" cy="2428892"/>
          </a:xfrm>
          <a:ln>
            <a:solidFill>
              <a:schemeClr val="accent1"/>
            </a:solidFill>
          </a:ln>
        </p:spPr>
        <p:txBody>
          <a:bodyPr/>
          <a:lstStyle/>
          <a:p>
            <a:pPr>
              <a:lnSpc>
                <a:spcPts val="2800"/>
              </a:lnSpc>
            </a:pPr>
            <a:r>
              <a:rPr lang="en-US" altLang="zh-CN" sz="2000" b="1" dirty="0" smtClean="0">
                <a:solidFill>
                  <a:srgbClr val="3D55CF"/>
                </a:solidFill>
                <a:latin typeface="黑体" pitchFamily="49" charset="-122"/>
                <a:ea typeface="黑体" pitchFamily="49" charset="-122"/>
              </a:rPr>
              <a:t>    3</a:t>
            </a:r>
            <a:r>
              <a:rPr lang="zh-CN" altLang="en-US" sz="2000" b="1" dirty="0" smtClean="0">
                <a:solidFill>
                  <a:srgbClr val="3D55CF"/>
                </a:solidFill>
                <a:latin typeface="黑体" pitchFamily="49" charset="-122"/>
                <a:ea typeface="黑体" pitchFamily="49" charset="-122"/>
              </a:rPr>
              <a:t>、促销赠送礼品</a:t>
            </a:r>
            <a:endParaRPr lang="zh-CN" altLang="en-US" sz="2000" dirty="0" smtClean="0">
              <a:solidFill>
                <a:srgbClr val="3D55CF"/>
              </a:solidFill>
              <a:latin typeface="黑体" pitchFamily="49" charset="-122"/>
              <a:ea typeface="黑体" pitchFamily="49" charset="-122"/>
            </a:endParaRPr>
          </a:p>
          <a:p>
            <a:pPr>
              <a:lnSpc>
                <a:spcPts val="2800"/>
              </a:lnSpc>
            </a:pPr>
            <a:r>
              <a:rPr lang="zh-CN" altLang="en-US" sz="2000" b="1" dirty="0" smtClean="0">
                <a:latin typeface="黑体" pitchFamily="49" charset="-122"/>
                <a:ea typeface="黑体" pitchFamily="49" charset="-122"/>
              </a:rPr>
              <a:t>    财税</a:t>
            </a:r>
            <a:r>
              <a:rPr lang="en-US" sz="2000" b="1" dirty="0" smtClean="0">
                <a:latin typeface="黑体" pitchFamily="49" charset="-122"/>
                <a:ea typeface="黑体" pitchFamily="49" charset="-122"/>
              </a:rPr>
              <a:t>[2011]50</a:t>
            </a:r>
            <a:r>
              <a:rPr lang="zh-CN" altLang="en-US" sz="2000" b="1" dirty="0" smtClean="0">
                <a:latin typeface="黑体" pitchFamily="49" charset="-122"/>
                <a:ea typeface="黑体" pitchFamily="49" charset="-122"/>
              </a:rPr>
              <a:t>号</a:t>
            </a:r>
            <a:endParaRPr lang="en-US" altLang="zh-CN" sz="2000" b="1" dirty="0" smtClean="0">
              <a:latin typeface="黑体" pitchFamily="49" charset="-122"/>
              <a:ea typeface="黑体" pitchFamily="49" charset="-122"/>
            </a:endParaRPr>
          </a:p>
          <a:p>
            <a:pPr>
              <a:lnSpc>
                <a:spcPts val="2800"/>
              </a:lnSpc>
            </a:pPr>
            <a:r>
              <a:rPr lang="en-US" altLang="zh-CN" sz="2000" b="1" dirty="0" smtClean="0">
                <a:latin typeface="黑体" pitchFamily="49" charset="-122"/>
                <a:ea typeface="黑体" pitchFamily="49" charset="-122"/>
              </a:rPr>
              <a:t>    </a:t>
            </a:r>
            <a:r>
              <a:rPr lang="zh-CN" altLang="en-US" sz="2000" b="1" dirty="0" smtClean="0">
                <a:latin typeface="黑体" pitchFamily="49" charset="-122"/>
                <a:ea typeface="黑体" pitchFamily="49" charset="-122"/>
              </a:rPr>
              <a:t>现对企业和单位（包括企业、事业单位、社会团体、个人独资企业、合伙企业和个体工商户等，以下简称企业）在营销活动中以折扣折让、赠品、抽奖等方式，向个人赠送现金、消费券、物品、服务等（以下简称礼品）有关个人所得税问题通知如下：</a:t>
            </a:r>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50</a:t>
            </a:fld>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14363"/>
            <a:ext cx="7758138" cy="2857520"/>
          </a:xfrm>
          <a:ln>
            <a:solidFill>
              <a:schemeClr val="accent1"/>
            </a:solidFill>
          </a:ln>
        </p:spPr>
        <p:txBody>
          <a:bodyPr/>
          <a:lstStyle/>
          <a:p>
            <a:r>
              <a:rPr lang="zh-CN" altLang="en-US" sz="2000" b="1" dirty="0" smtClean="0">
                <a:latin typeface="黑体" pitchFamily="49" charset="-122"/>
                <a:ea typeface="黑体" pitchFamily="49" charset="-122"/>
              </a:rPr>
              <a:t>　　一、企业在销售商品（产品）和提供服务过程中向个人赠送礼品，属于下列情形之一的，不征收个人所得税：</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1.</a:t>
            </a:r>
            <a:r>
              <a:rPr lang="zh-CN" altLang="en-US" sz="2000" b="1" dirty="0" smtClean="0">
                <a:latin typeface="黑体" pitchFamily="49" charset="-122"/>
                <a:ea typeface="黑体" pitchFamily="49" charset="-122"/>
              </a:rPr>
              <a:t>企业通过价格折扣、折让方式向个人销售商品（产品）和提供服务；</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2.</a:t>
            </a:r>
            <a:r>
              <a:rPr lang="zh-CN" altLang="en-US" sz="2000" b="1" dirty="0" smtClean="0">
                <a:latin typeface="黑体" pitchFamily="49" charset="-122"/>
                <a:ea typeface="黑体" pitchFamily="49" charset="-122"/>
              </a:rPr>
              <a:t>企业在向个人销售商品（产品）和提供服务的同时给予赠品，如通信企业对个人购买手机赠话费、入网费，或者购话费赠手机等；</a:t>
            </a:r>
            <a:endParaRPr lang="zh-CN" altLang="en-US" sz="2000" dirty="0" smtClean="0">
              <a:latin typeface="黑体" pitchFamily="49" charset="-122"/>
              <a:ea typeface="黑体" pitchFamily="49" charset="-122"/>
            </a:endParaRPr>
          </a:p>
          <a:p>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3.</a:t>
            </a:r>
            <a:r>
              <a:rPr lang="zh-CN" altLang="en-US" sz="2000" b="1" dirty="0" smtClean="0">
                <a:latin typeface="黑体" pitchFamily="49" charset="-122"/>
                <a:ea typeface="黑体" pitchFamily="49" charset="-122"/>
              </a:rPr>
              <a:t>企业对累积消费达到一定额度的个人按消费积分反馈礼品</a:t>
            </a:r>
            <a:endParaRPr lang="zh-CN" altLang="en-US" sz="2000"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51</a:t>
            </a:fld>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42925"/>
            <a:ext cx="7901014" cy="3071834"/>
          </a:xfrm>
          <a:ln>
            <a:solidFill>
              <a:schemeClr val="accent1"/>
            </a:solidFill>
          </a:ln>
        </p:spPr>
        <p:txBody>
          <a:bodyPr/>
          <a:lstStyle/>
          <a:p>
            <a:pPr>
              <a:lnSpc>
                <a:spcPts val="2800"/>
              </a:lnSpc>
            </a:pPr>
            <a:r>
              <a:rPr lang="zh-CN" altLang="en-US" sz="2000" b="1" dirty="0" smtClean="0">
                <a:latin typeface="黑体" pitchFamily="49" charset="-122"/>
                <a:ea typeface="黑体" pitchFamily="49" charset="-122"/>
              </a:rPr>
              <a:t>    二、属于下列情形之一的，取得所得的个人应依法缴纳个人所得税，税款由企业代扣代缴：　　</a:t>
            </a:r>
            <a:endParaRPr lang="en-US" altLang="zh-CN" sz="2000" b="1" dirty="0" smtClean="0">
              <a:latin typeface="黑体" pitchFamily="49" charset="-122"/>
              <a:ea typeface="黑体" pitchFamily="49" charset="-122"/>
            </a:endParaRPr>
          </a:p>
          <a:p>
            <a:pPr>
              <a:lnSpc>
                <a:spcPts val="2800"/>
              </a:lnSpc>
            </a:pPr>
            <a:r>
              <a:rPr lang="en-US" sz="2000" b="1" dirty="0" smtClean="0">
                <a:latin typeface="黑体" pitchFamily="49" charset="-122"/>
                <a:ea typeface="黑体" pitchFamily="49" charset="-122"/>
              </a:rPr>
              <a:t>    1.</a:t>
            </a:r>
            <a:r>
              <a:rPr lang="zh-CN" altLang="en-US" sz="2000" b="1" dirty="0" smtClean="0">
                <a:latin typeface="黑体" pitchFamily="49" charset="-122"/>
                <a:ea typeface="黑体" pitchFamily="49" charset="-122"/>
              </a:rPr>
              <a:t>企业在业务宣传、广告等活动中，随机向本单位以外的个人赠送礼品，按照“其他所得”</a:t>
            </a:r>
            <a:r>
              <a:rPr lang="en-US" sz="2000" b="1" dirty="0" smtClean="0">
                <a:latin typeface="黑体" pitchFamily="49" charset="-122"/>
                <a:ea typeface="黑体" pitchFamily="49" charset="-122"/>
              </a:rPr>
              <a:t>20%</a:t>
            </a:r>
            <a:r>
              <a:rPr lang="zh-CN" altLang="en-US" sz="2000" b="1" dirty="0" smtClean="0">
                <a:latin typeface="黑体" pitchFamily="49" charset="-122"/>
                <a:ea typeface="黑体" pitchFamily="49" charset="-122"/>
              </a:rPr>
              <a:t>税率缴纳个人所得税。</a:t>
            </a:r>
          </a:p>
          <a:p>
            <a:pPr>
              <a:lnSpc>
                <a:spcPts val="2800"/>
              </a:lnSpc>
            </a:pPr>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2.</a:t>
            </a:r>
            <a:r>
              <a:rPr lang="zh-CN" altLang="en-US" sz="2000" b="1" dirty="0" smtClean="0">
                <a:latin typeface="黑体" pitchFamily="49" charset="-122"/>
                <a:ea typeface="黑体" pitchFamily="49" charset="-122"/>
              </a:rPr>
              <a:t>企业在年会、座谈会、庆典以及其他活动中向本单位以外的个人赠送礼品，按照“其他所得”</a:t>
            </a:r>
            <a:r>
              <a:rPr lang="en-US" sz="2000" b="1" dirty="0" smtClean="0">
                <a:latin typeface="黑体" pitchFamily="49" charset="-122"/>
                <a:ea typeface="黑体" pitchFamily="49" charset="-122"/>
              </a:rPr>
              <a:t>20%</a:t>
            </a:r>
            <a:r>
              <a:rPr lang="zh-CN" altLang="en-US" sz="2000" b="1" dirty="0" smtClean="0">
                <a:latin typeface="黑体" pitchFamily="49" charset="-122"/>
                <a:ea typeface="黑体" pitchFamily="49" charset="-122"/>
              </a:rPr>
              <a:t>税率缴纳个人所得税。</a:t>
            </a:r>
          </a:p>
          <a:p>
            <a:pPr>
              <a:lnSpc>
                <a:spcPts val="2800"/>
              </a:lnSpc>
            </a:pPr>
            <a:r>
              <a:rPr lang="zh-CN" altLang="en-US" sz="2000" b="1" dirty="0" smtClean="0">
                <a:latin typeface="黑体" pitchFamily="49" charset="-122"/>
                <a:ea typeface="黑体" pitchFamily="49" charset="-122"/>
              </a:rPr>
              <a:t>　　</a:t>
            </a:r>
            <a:r>
              <a:rPr lang="en-US" sz="2000" b="1" dirty="0" smtClean="0">
                <a:latin typeface="黑体" pitchFamily="49" charset="-122"/>
                <a:ea typeface="黑体" pitchFamily="49" charset="-122"/>
              </a:rPr>
              <a:t>3.</a:t>
            </a:r>
            <a:r>
              <a:rPr lang="zh-CN" altLang="en-US" sz="2000" b="1" dirty="0" smtClean="0">
                <a:latin typeface="黑体" pitchFamily="49" charset="-122"/>
                <a:ea typeface="黑体" pitchFamily="49" charset="-122"/>
              </a:rPr>
              <a:t>企业对累积消费达到一定额度的顾客，给予额外抽奖，个人的获奖所得，按照“偶然所得” </a:t>
            </a:r>
            <a:r>
              <a:rPr lang="en-US" sz="2000" b="1" dirty="0" smtClean="0">
                <a:latin typeface="黑体" pitchFamily="49" charset="-122"/>
                <a:ea typeface="黑体" pitchFamily="49" charset="-122"/>
              </a:rPr>
              <a:t>20%</a:t>
            </a:r>
            <a:r>
              <a:rPr lang="zh-CN" altLang="en-US" sz="2000" b="1" dirty="0" smtClean="0">
                <a:latin typeface="黑体" pitchFamily="49" charset="-122"/>
                <a:ea typeface="黑体" pitchFamily="49" charset="-122"/>
              </a:rPr>
              <a:t>税率缴纳个人所得税。</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52</a:t>
            </a:fld>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p:cNvSpPr>
          <p:nvPr>
            <p:ph idx="1"/>
          </p:nvPr>
        </p:nvSpPr>
        <p:spPr>
          <a:xfrm>
            <a:off x="1476375" y="1058863"/>
            <a:ext cx="5761038" cy="2928937"/>
          </a:xfrm>
        </p:spPr>
        <p:txBody>
          <a:bodyPr/>
          <a:lstStyle/>
          <a:p>
            <a:pPr eaLnBrk="1" hangingPunct="1"/>
            <a:endParaRPr lang="zh-CN" altLang="en-US" smtClean="0"/>
          </a:p>
          <a:p>
            <a:pPr eaLnBrk="1" hangingPunct="1">
              <a:buFont typeface="Arial" charset="0"/>
              <a:buNone/>
            </a:pPr>
            <a:r>
              <a:rPr lang="zh-CN" altLang="en-US" b="1" smtClean="0">
                <a:latin typeface="黑体" pitchFamily="2" charset="-122"/>
                <a:ea typeface="黑体" pitchFamily="2" charset="-122"/>
              </a:rPr>
              <a:t>          </a:t>
            </a:r>
            <a:endParaRPr lang="en-US" altLang="zh-CN" b="1" smtClean="0">
              <a:solidFill>
                <a:schemeClr val="hlink"/>
              </a:solidFill>
              <a:latin typeface="黑体" pitchFamily="2" charset="-122"/>
              <a:ea typeface="黑体" pitchFamily="2" charset="-122"/>
            </a:endParaRPr>
          </a:p>
        </p:txBody>
      </p:sp>
      <p:sp>
        <p:nvSpPr>
          <p:cNvPr id="77831" name="WordArt 7"/>
          <p:cNvSpPr>
            <a:spLocks noChangeArrowheads="1" noChangeShapeType="1" noTextEdit="1"/>
          </p:cNvSpPr>
          <p:nvPr/>
        </p:nvSpPr>
        <p:spPr bwMode="auto">
          <a:xfrm>
            <a:off x="3348038" y="2139950"/>
            <a:ext cx="2057400" cy="457200"/>
          </a:xfrm>
          <a:prstGeom prst="rect">
            <a:avLst/>
          </a:prstGeom>
        </p:spPr>
        <p:txBody>
          <a:bodyPr wrap="none" fromWordArt="1">
            <a:prstTxWarp prst="textPlain">
              <a:avLst>
                <a:gd name="adj" fmla="val 50000"/>
              </a:avLst>
            </a:prstTxWarp>
          </a:bodyPr>
          <a:lstStyle/>
          <a:p>
            <a:pPr algn="ctr">
              <a:spcBef>
                <a:spcPct val="20000"/>
              </a:spcBef>
              <a:buFont typeface="Arial" charset="0"/>
              <a:buNone/>
              <a:defRPr/>
            </a:pPr>
            <a:r>
              <a:rPr lang="zh-CN" altLang="en-US" sz="3600" kern="10">
                <a:ln w="19050">
                  <a:solidFill>
                    <a:srgbClr val="99CCFF"/>
                  </a:solidFill>
                  <a:round/>
                  <a:headEnd/>
                  <a:tailEnd/>
                </a:ln>
                <a:solidFill>
                  <a:srgbClr val="0066CC"/>
                </a:solidFill>
                <a:effectLst>
                  <a:outerShdw dist="35921" dir="2700000" algn="ctr" rotWithShape="0">
                    <a:srgbClr val="990000"/>
                  </a:outerShdw>
                </a:effectLst>
                <a:latin typeface="宋体"/>
                <a:ea typeface="宋体"/>
              </a:rPr>
              <a:t>谢谢大家</a:t>
            </a:r>
            <a:r>
              <a:rPr lang="en-US" altLang="zh-CN" sz="3600" kern="10">
                <a:ln w="19050">
                  <a:solidFill>
                    <a:srgbClr val="99CCFF"/>
                  </a:solidFill>
                  <a:round/>
                  <a:headEnd/>
                  <a:tailEnd/>
                </a:ln>
                <a:solidFill>
                  <a:srgbClr val="0066CC"/>
                </a:solidFill>
                <a:effectLst>
                  <a:outerShdw dist="35921" dir="2700000" algn="ctr" rotWithShape="0">
                    <a:srgbClr val="990000"/>
                  </a:outerShdw>
                </a:effectLst>
                <a:latin typeface="宋体"/>
                <a:ea typeface="宋体"/>
              </a:rPr>
              <a:t>!</a:t>
            </a:r>
            <a:endParaRPr lang="zh-CN" altLang="en-US" sz="3600" kern="10">
              <a:ln w="19050">
                <a:solidFill>
                  <a:srgbClr val="99CCFF"/>
                </a:solidFill>
                <a:round/>
                <a:headEnd/>
                <a:tailEnd/>
              </a:ln>
              <a:solidFill>
                <a:srgbClr val="0066CC"/>
              </a:solidFill>
              <a:effectLst>
                <a:outerShdw dist="35921" dir="2700000" algn="ctr" rotWithShape="0">
                  <a:srgbClr val="990000"/>
                </a:outerShdw>
              </a:effectLst>
              <a:latin typeface="宋体"/>
              <a:ea typeface="宋体"/>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53</a:t>
            </a:fld>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1428728" y="714362"/>
          <a:ext cx="5357850" cy="3708400"/>
        </p:xfrm>
        <a:graphic>
          <a:graphicData uri="http://schemas.openxmlformats.org/drawingml/2006/table">
            <a:tbl>
              <a:tblPr firstRow="1" bandRow="1">
                <a:tableStyleId>{5C22544A-7EE6-4342-B048-85BDC9FD1C3A}</a:tableStyleId>
              </a:tblPr>
              <a:tblGrid>
                <a:gridCol w="2928958"/>
                <a:gridCol w="1214446"/>
                <a:gridCol w="1214446"/>
              </a:tblGrid>
              <a:tr h="370840">
                <a:tc>
                  <a:txBody>
                    <a:bodyPr/>
                    <a:lstStyle/>
                    <a:p>
                      <a:pPr algn="ctr"/>
                      <a:r>
                        <a:rPr lang="zh-CN" altLang="en-US" sz="1800" b="1" dirty="0" smtClean="0">
                          <a:latin typeface="黑体" pitchFamily="49" charset="-122"/>
                          <a:ea typeface="黑体" pitchFamily="49" charset="-122"/>
                        </a:rPr>
                        <a:t>行业</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2015</a:t>
                      </a:r>
                      <a:r>
                        <a:rPr lang="zh-CN" altLang="en-US" sz="1800" b="1" dirty="0" smtClean="0">
                          <a:latin typeface="黑体" pitchFamily="49" charset="-122"/>
                          <a:ea typeface="黑体" pitchFamily="49" charset="-122"/>
                        </a:rPr>
                        <a:t>年</a:t>
                      </a:r>
                      <a:r>
                        <a:rPr lang="en-US" altLang="zh-CN" sz="1800" b="1" dirty="0" smtClean="0">
                          <a:latin typeface="黑体" pitchFamily="49" charset="-122"/>
                          <a:ea typeface="黑体" pitchFamily="49" charset="-122"/>
                        </a:rPr>
                        <a:t>(%)</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2014</a:t>
                      </a:r>
                      <a:r>
                        <a:rPr lang="zh-CN" altLang="en-US" sz="1800" b="1" dirty="0" smtClean="0">
                          <a:latin typeface="黑体" pitchFamily="49" charset="-122"/>
                          <a:ea typeface="黑体" pitchFamily="49" charset="-122"/>
                        </a:rPr>
                        <a:t>年</a:t>
                      </a:r>
                      <a:r>
                        <a:rPr lang="en-US" altLang="zh-CN" sz="1800" b="1" dirty="0" smtClean="0">
                          <a:latin typeface="黑体" pitchFamily="49" charset="-122"/>
                          <a:ea typeface="黑体" pitchFamily="49" charset="-122"/>
                        </a:rPr>
                        <a:t>(%)</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平均值</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6.95</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3.14</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化学药品原料药制造</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5.64</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2.65</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化学药品制剂制造</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6.63</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4.82</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中药饮片加工</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7.47</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1.56</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中成药生产</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8.86</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5.21</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生物药品制造</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6.60</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3.22</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卫生材料及医药用品制造</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6.59</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3.09</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医疗、外科器械制造</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5.37</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2.3</a:t>
                      </a:r>
                      <a:endParaRPr lang="zh-CN" altLang="en-US" sz="1800" b="1" dirty="0">
                        <a:latin typeface="黑体" pitchFamily="49" charset="-122"/>
                        <a:ea typeface="黑体" pitchFamily="49" charset="-122"/>
                      </a:endParaRPr>
                    </a:p>
                  </a:txBody>
                  <a:tcPr>
                    <a:solidFill>
                      <a:schemeClr val="accent3">
                        <a:lumMod val="60000"/>
                        <a:lumOff val="40000"/>
                      </a:schemeClr>
                    </a:solidFill>
                  </a:tcPr>
                </a:tc>
              </a:tr>
              <a:tr h="370840">
                <a:tc>
                  <a:txBody>
                    <a:bodyPr/>
                    <a:lstStyle/>
                    <a:p>
                      <a:r>
                        <a:rPr lang="zh-CN" altLang="en-US" sz="1800" b="1" dirty="0" smtClean="0">
                          <a:latin typeface="黑体" pitchFamily="49" charset="-122"/>
                          <a:ea typeface="黑体" pitchFamily="49" charset="-122"/>
                        </a:rPr>
                        <a:t>药品批发零售</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r>
                        <a:rPr lang="en-US" altLang="zh-CN" sz="1800" b="1" dirty="0" smtClean="0">
                          <a:latin typeface="黑体" pitchFamily="49" charset="-122"/>
                          <a:ea typeface="黑体" pitchFamily="49" charset="-122"/>
                        </a:rPr>
                        <a:t>2.52</a:t>
                      </a:r>
                      <a:endParaRPr lang="zh-CN" altLang="en-US" sz="1800" b="1" dirty="0">
                        <a:latin typeface="黑体" pitchFamily="49" charset="-122"/>
                        <a:ea typeface="黑体" pitchFamily="49" charset="-122"/>
                      </a:endParaRPr>
                    </a:p>
                  </a:txBody>
                  <a:tcPr>
                    <a:solidFill>
                      <a:schemeClr val="accent3">
                        <a:lumMod val="60000"/>
                        <a:lumOff val="40000"/>
                      </a:schemeClr>
                    </a:solidFill>
                  </a:tcPr>
                </a:tc>
                <a:tc>
                  <a:txBody>
                    <a:bodyPr/>
                    <a:lstStyle/>
                    <a:p>
                      <a:pPr algn="ctr"/>
                      <a:endParaRPr lang="zh-CN" altLang="en-US" sz="1800" b="1" dirty="0">
                        <a:latin typeface="黑体" pitchFamily="49" charset="-122"/>
                        <a:ea typeface="黑体" pitchFamily="49" charset="-122"/>
                      </a:endParaRPr>
                    </a:p>
                  </a:txBody>
                  <a:tcPr>
                    <a:solidFill>
                      <a:schemeClr val="accent3">
                        <a:lumMod val="60000"/>
                        <a:lumOff val="40000"/>
                      </a:schemeClr>
                    </a:solidFill>
                  </a:tcPr>
                </a:tc>
              </a:tr>
            </a:tbl>
          </a:graphicData>
        </a:graphic>
      </p:graphicFrame>
      <p:sp>
        <p:nvSpPr>
          <p:cNvPr id="3" name="灯片编号占位符 2"/>
          <p:cNvSpPr>
            <a:spLocks noGrp="1"/>
          </p:cNvSpPr>
          <p:nvPr>
            <p:ph type="sldNum" sz="quarter" idx="12"/>
          </p:nvPr>
        </p:nvSpPr>
        <p:spPr/>
        <p:txBody>
          <a:bodyPr/>
          <a:lstStyle/>
          <a:p>
            <a:pPr>
              <a:defRPr/>
            </a:pPr>
            <a:fld id="{CAEC7859-D912-4F21-85F3-445B83B236B6}" type="slidenum">
              <a:rPr lang="zh-CN" altLang="en-US" smtClean="0"/>
              <a:pPr>
                <a:defRPr/>
              </a:pPr>
              <a:t>6</a:t>
            </a:fld>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p:cNvSpPr>
          <p:nvPr>
            <p:ph type="body" idx="1"/>
          </p:nvPr>
        </p:nvSpPr>
        <p:spPr>
          <a:xfrm>
            <a:off x="500034" y="642924"/>
            <a:ext cx="7829576" cy="1371600"/>
          </a:xfrm>
          <a:ln>
            <a:solidFill>
              <a:schemeClr val="accent1"/>
            </a:solidFill>
          </a:ln>
        </p:spPr>
        <p:txBody>
          <a:bodyPr/>
          <a:lstStyle/>
          <a:p>
            <a:pPr eaLnBrk="1" hangingPunct="1">
              <a:lnSpc>
                <a:spcPct val="120000"/>
              </a:lnSpc>
              <a:buFont typeface="Wingdings" pitchFamily="2" charset="2"/>
              <a:buChar char="l"/>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中华人民共和国增值税暂行条例</a:t>
            </a:r>
            <a:r>
              <a:rPr lang="en-US" altLang="zh-CN" sz="2000" b="1" dirty="0" smtClean="0">
                <a:latin typeface="黑体" pitchFamily="2" charset="-122"/>
                <a:ea typeface="黑体" pitchFamily="2" charset="-122"/>
              </a:rPr>
              <a:t>》</a:t>
            </a:r>
          </a:p>
          <a:p>
            <a:pPr eaLnBrk="1" hangingPunct="1">
              <a:lnSpc>
                <a:spcPct val="120000"/>
              </a:lnSpc>
              <a:buFont typeface="Arial" charset="0"/>
              <a:buNone/>
            </a:pPr>
            <a:r>
              <a:rPr lang="zh-CN" altLang="en-US" sz="2000" b="1" dirty="0" smtClean="0">
                <a:latin typeface="黑体" pitchFamily="2" charset="-122"/>
                <a:ea typeface="黑体" pitchFamily="2" charset="-122"/>
              </a:rPr>
              <a:t>       第七条　纳税人销售货物或者应税劳务的价格明显偏低并无正当理由的，由主管税务机关核定其销售额。</a:t>
            </a:r>
          </a:p>
          <a:p>
            <a:pPr eaLnBrk="1" hangingPunct="1"/>
            <a:endParaRPr lang="zh-CN" altLang="en-US" dirty="0" smtClean="0"/>
          </a:p>
        </p:txBody>
      </p:sp>
      <p:sp>
        <p:nvSpPr>
          <p:cNvPr id="4" name="日期占位符 3"/>
          <p:cNvSpPr txBox="1">
            <a:spLocks noGrp="1"/>
          </p:cNvSpPr>
          <p:nvPr/>
        </p:nvSpPr>
        <p:spPr>
          <a:xfrm>
            <a:off x="457200" y="4767263"/>
            <a:ext cx="2133600" cy="274637"/>
          </a:xfrm>
          <a:prstGeom prst="rect">
            <a:avLst/>
          </a:prstGeom>
          <a:noFill/>
        </p:spPr>
        <p:txBody>
          <a:bodyPr anchor="ctr"/>
          <a:lstStyle/>
          <a:p>
            <a:pPr>
              <a:defRPr/>
            </a:pPr>
            <a:fld id="{ADF20E6B-8D29-4C3D-9B1C-CF4ACB29FEFD}" type="datetime1">
              <a:rPr lang="zh-CN" altLang="en-US" sz="1200" b="0">
                <a:solidFill>
                  <a:schemeClr val="tx1">
                    <a:tint val="75000"/>
                  </a:schemeClr>
                </a:solidFill>
                <a:latin typeface="Arial" charset="0"/>
                <a:ea typeface="宋体" charset="-122"/>
              </a:rPr>
              <a:pPr>
                <a:defRPr/>
              </a:pPr>
              <a:t>2016/7/11</a:t>
            </a:fld>
            <a:endParaRPr lang="zh-CN" altLang="en-US" sz="1200" b="0">
              <a:solidFill>
                <a:schemeClr val="tx1">
                  <a:tint val="75000"/>
                </a:schemeClr>
              </a:solidFill>
              <a:latin typeface="Arial" charset="0"/>
              <a:ea typeface="宋体" charset="-122"/>
            </a:endParaRPr>
          </a:p>
        </p:txBody>
      </p:sp>
      <p:sp>
        <p:nvSpPr>
          <p:cNvPr id="6" name="灯片编号占位符 5"/>
          <p:cNvSpPr txBox="1">
            <a:spLocks noGrp="1"/>
          </p:cNvSpPr>
          <p:nvPr/>
        </p:nvSpPr>
        <p:spPr>
          <a:xfrm>
            <a:off x="6553200" y="4767263"/>
            <a:ext cx="2133600" cy="274637"/>
          </a:xfrm>
          <a:prstGeom prst="rect">
            <a:avLst/>
          </a:prstGeom>
          <a:noFill/>
        </p:spPr>
        <p:txBody>
          <a:bodyPr anchor="ctr"/>
          <a:lstStyle/>
          <a:p>
            <a:pPr algn="r">
              <a:defRPr/>
            </a:pPr>
            <a:fld id="{105F3C74-606B-406E-99A2-DC86E041026E}" type="slidenum">
              <a:rPr lang="zh-CN" altLang="en-US" sz="1200" b="0">
                <a:solidFill>
                  <a:schemeClr val="tx1">
                    <a:tint val="75000"/>
                  </a:schemeClr>
                </a:solidFill>
                <a:latin typeface="Arial" charset="0"/>
                <a:ea typeface="宋体" charset="-122"/>
              </a:rPr>
              <a:pPr algn="r">
                <a:defRPr/>
              </a:pPr>
              <a:t>7</a:t>
            </a:fld>
            <a:endParaRPr lang="zh-CN" altLang="en-US" sz="1200" b="0">
              <a:solidFill>
                <a:schemeClr val="tx1">
                  <a:tint val="75000"/>
                </a:schemeClr>
              </a:solidFill>
              <a:latin typeface="Arial" charset="0"/>
              <a:ea typeface="宋体" charset="-122"/>
            </a:endParaRPr>
          </a:p>
        </p:txBody>
      </p:sp>
      <p:sp>
        <p:nvSpPr>
          <p:cNvPr id="5" name="灯片编号占位符 4"/>
          <p:cNvSpPr>
            <a:spLocks noGrp="1"/>
          </p:cNvSpPr>
          <p:nvPr>
            <p:ph type="sldNum" sz="quarter" idx="12"/>
          </p:nvPr>
        </p:nvSpPr>
        <p:spPr/>
        <p:txBody>
          <a:bodyPr/>
          <a:lstStyle/>
          <a:p>
            <a:pPr>
              <a:defRPr/>
            </a:pPr>
            <a:fld id="{CAEC7859-D912-4F21-85F3-445B83B236B6}" type="slidenum">
              <a:rPr lang="zh-CN" altLang="en-US" smtClean="0"/>
              <a:pPr>
                <a:defRPr/>
              </a:pPr>
              <a:t>7</a:t>
            </a:fld>
            <a:endParaRPr lang="zh-CN"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idx="1"/>
          </p:nvPr>
        </p:nvSpPr>
        <p:spPr>
          <a:xfrm>
            <a:off x="457200" y="842963"/>
            <a:ext cx="8043890" cy="2371729"/>
          </a:xfrm>
          <a:ln>
            <a:solidFill>
              <a:schemeClr val="accent1"/>
            </a:solidFill>
          </a:ln>
        </p:spPr>
        <p:txBody>
          <a:bodyPr/>
          <a:lstStyle/>
          <a:p>
            <a:pPr eaLnBrk="1" hangingPunct="1">
              <a:lnSpc>
                <a:spcPct val="120000"/>
              </a:lnSpc>
              <a:buFont typeface="Wingdings" pitchFamily="2" charset="2"/>
              <a:buChar char="l"/>
            </a:pPr>
            <a:r>
              <a:rPr lang="en-US" altLang="zh-CN" sz="2000" b="1" dirty="0" smtClean="0">
                <a:latin typeface="黑体" pitchFamily="2" charset="-122"/>
                <a:ea typeface="黑体" pitchFamily="2" charset="-122"/>
              </a:rPr>
              <a:t>    </a:t>
            </a:r>
            <a:r>
              <a:rPr lang="zh-CN" altLang="en-US" sz="2000" b="1" dirty="0" smtClean="0">
                <a:latin typeface="黑体" pitchFamily="2" charset="-122"/>
                <a:ea typeface="黑体" pitchFamily="2" charset="-122"/>
              </a:rPr>
              <a:t>第十六条  纳税人有条例第七条所称价格明显偏低并无正当理由或有视同销售货物行为而无销售额者，按下列顺序确定销售额：</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一</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按纳税人最近时期同类货物的平均销售价格确定；</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二</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按其他纳税人最近时期同类货物的平均销售价格确定；</a:t>
            </a:r>
            <a:br>
              <a:rPr lang="zh-CN" altLang="en-US" sz="2000" b="1" dirty="0" smtClean="0">
                <a:latin typeface="黑体" pitchFamily="2" charset="-122"/>
                <a:ea typeface="黑体" pitchFamily="2" charset="-122"/>
              </a:rPr>
            </a:br>
            <a:r>
              <a:rPr lang="zh-CN" altLang="en-US" sz="2000" b="1" dirty="0" smtClean="0">
                <a:latin typeface="黑体" pitchFamily="2" charset="-122"/>
                <a:ea typeface="黑体" pitchFamily="2" charset="-122"/>
              </a:rPr>
              <a:t>　　</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三</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按组成计税价格确定。公式为：</a:t>
            </a:r>
          </a:p>
          <a:p>
            <a:pPr eaLnBrk="1" hangingPunct="1">
              <a:lnSpc>
                <a:spcPct val="120000"/>
              </a:lnSpc>
              <a:buFont typeface="Arial" charset="0"/>
              <a:buNone/>
            </a:pPr>
            <a:r>
              <a:rPr lang="zh-CN" altLang="en-US" sz="2000" b="1" dirty="0" smtClean="0">
                <a:latin typeface="黑体" pitchFamily="2" charset="-122"/>
                <a:ea typeface="黑体" pitchFamily="2" charset="-122"/>
              </a:rPr>
              <a:t>       组成计税价格</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成本</a:t>
            </a:r>
            <a:r>
              <a:rPr lang="en-US" altLang="zh-CN" sz="2000" b="1" dirty="0" smtClean="0">
                <a:latin typeface="黑体" pitchFamily="2" charset="-122"/>
                <a:ea typeface="黑体" pitchFamily="2" charset="-122"/>
              </a:rPr>
              <a:t>×</a:t>
            </a:r>
            <a:r>
              <a:rPr lang="zh-CN" altLang="en-US" sz="2000" b="1" dirty="0" smtClean="0">
                <a:latin typeface="黑体" pitchFamily="2" charset="-122"/>
                <a:ea typeface="黑体" pitchFamily="2" charset="-122"/>
              </a:rPr>
              <a:t>（</a:t>
            </a:r>
            <a:r>
              <a:rPr lang="en-US" altLang="zh-CN" sz="2000" b="1" dirty="0" smtClean="0">
                <a:latin typeface="黑体" pitchFamily="2" charset="-122"/>
                <a:ea typeface="黑体" pitchFamily="2" charset="-122"/>
              </a:rPr>
              <a:t>1+</a:t>
            </a:r>
            <a:r>
              <a:rPr lang="zh-CN" altLang="en-US" sz="2000" b="1" dirty="0" smtClean="0">
                <a:latin typeface="黑体" pitchFamily="2" charset="-122"/>
                <a:ea typeface="黑体" pitchFamily="2" charset="-122"/>
              </a:rPr>
              <a:t>成本利润率）</a:t>
            </a:r>
          </a:p>
        </p:txBody>
      </p:sp>
      <p:sp>
        <p:nvSpPr>
          <p:cNvPr id="3" name="灯片编号占位符 2"/>
          <p:cNvSpPr>
            <a:spLocks noGrp="1"/>
          </p:cNvSpPr>
          <p:nvPr>
            <p:ph type="sldNum" sz="quarter" idx="12"/>
          </p:nvPr>
        </p:nvSpPr>
        <p:spPr/>
        <p:txBody>
          <a:bodyPr/>
          <a:lstStyle/>
          <a:p>
            <a:pPr>
              <a:defRPr/>
            </a:pPr>
            <a:fld id="{CAEC7859-D912-4F21-85F3-445B83B236B6}" type="slidenum">
              <a:rPr lang="zh-CN" altLang="en-US" smtClean="0"/>
              <a:pPr>
                <a:defRPr/>
              </a:pPr>
              <a:t>8</a:t>
            </a:fld>
            <a:endParaRPr lang="zh-CN"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785801"/>
            <a:ext cx="7972452" cy="2571768"/>
          </a:xfrm>
          <a:ln>
            <a:solidFill>
              <a:schemeClr val="accent1"/>
            </a:solidFill>
          </a:ln>
        </p:spPr>
        <p:txBody>
          <a:bodyPr/>
          <a:lstStyle/>
          <a:p>
            <a:pPr eaLnBrk="1"/>
            <a:r>
              <a:rPr lang="zh-CN" altLang="en-US" sz="2000" b="1" dirty="0" smtClean="0">
                <a:latin typeface="黑体" pitchFamily="49" charset="-122"/>
                <a:ea typeface="黑体" pitchFamily="49" charset="-122"/>
              </a:rPr>
              <a:t>    财税</a:t>
            </a:r>
            <a:r>
              <a:rPr lang="en-US" altLang="zh-CN" sz="2000" b="1" dirty="0" smtClean="0">
                <a:latin typeface="黑体" pitchFamily="49" charset="-122"/>
                <a:ea typeface="黑体" pitchFamily="49" charset="-122"/>
              </a:rPr>
              <a:t>[2016]36</a:t>
            </a:r>
            <a:r>
              <a:rPr lang="zh-CN" altLang="en-US" sz="2000" b="1" dirty="0" smtClean="0">
                <a:latin typeface="黑体" pitchFamily="49" charset="-122"/>
                <a:ea typeface="黑体" pitchFamily="49" charset="-122"/>
              </a:rPr>
              <a:t>号</a:t>
            </a:r>
            <a:endParaRPr lang="en-US" altLang="zh-CN" sz="2000" b="1" dirty="0" smtClean="0">
              <a:latin typeface="黑体" pitchFamily="49" charset="-122"/>
              <a:ea typeface="黑体" pitchFamily="49" charset="-122"/>
            </a:endParaRPr>
          </a:p>
          <a:p>
            <a:pPr eaLnBrk="1"/>
            <a:r>
              <a:rPr lang="zh-CN" altLang="en-US" sz="2000" b="1" dirty="0" smtClean="0">
                <a:latin typeface="黑体" pitchFamily="49" charset="-122"/>
                <a:ea typeface="黑体" pitchFamily="49" charset="-122"/>
              </a:rPr>
              <a:t>    纳税人发生应税行为价格明显偏低或者偏高且不具有合理商业目的的，或者发生视同销售行为而无销售额的，主管税务机关有权按照下列顺序确定销售额：</a:t>
            </a:r>
          </a:p>
          <a:p>
            <a:pPr eaLnBrk="1"/>
            <a:r>
              <a:rPr lang="zh-CN" altLang="en-US" sz="2000" b="1" dirty="0" smtClean="0">
                <a:latin typeface="黑体" pitchFamily="49" charset="-122"/>
                <a:ea typeface="黑体" pitchFamily="49" charset="-122"/>
              </a:rPr>
              <a:t>    （一）按照纳税人最近时期的平均价格确定。</a:t>
            </a:r>
          </a:p>
          <a:p>
            <a:pPr eaLnBrk="1"/>
            <a:r>
              <a:rPr lang="zh-CN" altLang="en-US" sz="2000" b="1" dirty="0" smtClean="0">
                <a:latin typeface="黑体" pitchFamily="49" charset="-122"/>
                <a:ea typeface="黑体" pitchFamily="49" charset="-122"/>
              </a:rPr>
              <a:t>    （二）按照其他纳税人最近时期的平均价格确定。</a:t>
            </a:r>
          </a:p>
          <a:p>
            <a:pPr eaLnBrk="1"/>
            <a:r>
              <a:rPr lang="zh-CN" altLang="en-US" sz="2000" b="1" dirty="0" smtClean="0">
                <a:latin typeface="黑体" pitchFamily="49" charset="-122"/>
                <a:ea typeface="黑体" pitchFamily="49" charset="-122"/>
              </a:rPr>
              <a:t>    （三）按照组成计税价格确定。</a:t>
            </a:r>
            <a:endParaRPr lang="zh-CN" altLang="en-US" sz="2000" b="1" dirty="0">
              <a:latin typeface="黑体" pitchFamily="49" charset="-122"/>
              <a:ea typeface="黑体" pitchFamily="49" charset="-122"/>
            </a:endParaRPr>
          </a:p>
        </p:txBody>
      </p:sp>
      <p:sp>
        <p:nvSpPr>
          <p:cNvPr id="4" name="灯片编号占位符 3"/>
          <p:cNvSpPr>
            <a:spLocks noGrp="1"/>
          </p:cNvSpPr>
          <p:nvPr>
            <p:ph type="sldNum" sz="quarter" idx="12"/>
          </p:nvPr>
        </p:nvSpPr>
        <p:spPr/>
        <p:txBody>
          <a:bodyPr/>
          <a:lstStyle/>
          <a:p>
            <a:pPr>
              <a:defRPr/>
            </a:pPr>
            <a:fld id="{CAEC7859-D912-4F21-85F3-445B83B236B6}" type="slidenum">
              <a:rPr lang="zh-CN" altLang="en-US" smtClean="0"/>
              <a:pPr>
                <a:defRPr/>
              </a:pPr>
              <a:t>9</a:t>
            </a:fld>
            <a:endParaRPr lang="zh-CN" altLang="en-US"/>
          </a:p>
        </p:txBody>
      </p:sp>
    </p:spTree>
  </p:cSld>
  <p:clrMapOvr>
    <a:masterClrMapping/>
  </p:clrMapOvr>
</p:sld>
</file>

<file path=ppt/theme/theme1.xml><?xml version="1.0" encoding="utf-8"?>
<a:theme xmlns:a="http://schemas.openxmlformats.org/drawingml/2006/main" name="白色PPT模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白色PPT模板</Template>
  <TotalTime>653</TotalTime>
  <Words>2997</Words>
  <Application>Microsoft Office PowerPoint</Application>
  <PresentationFormat>全屏显示(16:9)</PresentationFormat>
  <Paragraphs>280</Paragraphs>
  <Slides>53</Slides>
  <Notes>0</Notes>
  <HiddenSlides>0</HiddenSlides>
  <MMClips>0</MMClips>
  <ScaleCrop>false</ScaleCrop>
  <HeadingPairs>
    <vt:vector size="4" baseType="variant">
      <vt:variant>
        <vt:lpstr>主题</vt:lpstr>
      </vt:variant>
      <vt:variant>
        <vt:i4>1</vt:i4>
      </vt:variant>
      <vt:variant>
        <vt:lpstr>幻灯片标题</vt:lpstr>
      </vt:variant>
      <vt:variant>
        <vt:i4>53</vt:i4>
      </vt:variant>
    </vt:vector>
  </HeadingPairs>
  <TitlesOfParts>
    <vt:vector size="54" baseType="lpstr">
      <vt:lpstr>白色PPT模板</vt:lpstr>
      <vt:lpstr>幻灯片 1</vt:lpstr>
      <vt:lpstr>主要内容</vt:lpstr>
      <vt:lpstr>一、增值税与所得税税负分析</vt:lpstr>
      <vt:lpstr>幻灯片 4</vt:lpstr>
      <vt:lpstr>幻灯片 5</vt:lpstr>
      <vt:lpstr>幻灯片 6</vt:lpstr>
      <vt:lpstr>幻灯片 7</vt:lpstr>
      <vt:lpstr>幻灯片 8</vt:lpstr>
      <vt:lpstr>幻灯片 9</vt:lpstr>
      <vt:lpstr>幻灯片 10</vt:lpstr>
      <vt:lpstr>幻灯片 11</vt:lpstr>
      <vt:lpstr>幻灯片 12</vt:lpstr>
      <vt:lpstr>幻灯片 13</vt:lpstr>
      <vt:lpstr>二、增值税发票开具风险分析</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三、营销费用税前扣除的分析</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四、个人所得税扣缴风险分析</vt:lpstr>
      <vt:lpstr>幻灯片 44</vt:lpstr>
      <vt:lpstr>劳务报酬个人所得税率表</vt:lpstr>
      <vt:lpstr>幻灯片 46</vt:lpstr>
      <vt:lpstr>幻灯片 47</vt:lpstr>
      <vt:lpstr>幻灯片 48</vt:lpstr>
      <vt:lpstr>幻灯片 49</vt:lpstr>
      <vt:lpstr>幻灯片 50</vt:lpstr>
      <vt:lpstr>幻灯片 51</vt:lpstr>
      <vt:lpstr>幻灯片 52</vt:lpstr>
      <vt:lpstr>幻灯片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Dell</dc:creator>
  <cp:lastModifiedBy>lenovo</cp:lastModifiedBy>
  <cp:revision>54</cp:revision>
  <dcterms:created xsi:type="dcterms:W3CDTF">2015-09-02T06:46:37Z</dcterms:created>
  <dcterms:modified xsi:type="dcterms:W3CDTF">2016-07-11T09:02:47Z</dcterms:modified>
</cp:coreProperties>
</file>